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60" r:id="rId3"/>
    <p:sldId id="267" r:id="rId4"/>
    <p:sldId id="268" r:id="rId5"/>
    <p:sldId id="269" r:id="rId6"/>
    <p:sldId id="275" r:id="rId7"/>
    <p:sldId id="280" r:id="rId8"/>
    <p:sldId id="259" r:id="rId9"/>
    <p:sldId id="278" r:id="rId10"/>
    <p:sldId id="279" r:id="rId11"/>
    <p:sldId id="274" r:id="rId12"/>
    <p:sldId id="276" r:id="rId13"/>
    <p:sldId id="293" r:id="rId14"/>
    <p:sldId id="258" r:id="rId15"/>
    <p:sldId id="271" r:id="rId16"/>
    <p:sldId id="277" r:id="rId17"/>
    <p:sldId id="261" r:id="rId18"/>
    <p:sldId id="281" r:id="rId19"/>
    <p:sldId id="282" r:id="rId20"/>
    <p:sldId id="283" r:id="rId21"/>
    <p:sldId id="262" r:id="rId22"/>
    <p:sldId id="270" r:id="rId23"/>
    <p:sldId id="273" r:id="rId24"/>
    <p:sldId id="294" r:id="rId25"/>
    <p:sldId id="284" r:id="rId26"/>
    <p:sldId id="285" r:id="rId27"/>
    <p:sldId id="263" r:id="rId28"/>
    <p:sldId id="286" r:id="rId29"/>
    <p:sldId id="287" r:id="rId30"/>
    <p:sldId id="288" r:id="rId31"/>
    <p:sldId id="289" r:id="rId32"/>
    <p:sldId id="290" r:id="rId33"/>
    <p:sldId id="272" r:id="rId34"/>
    <p:sldId id="264" r:id="rId35"/>
    <p:sldId id="291" r:id="rId36"/>
    <p:sldId id="295" r:id="rId37"/>
    <p:sldId id="265" r:id="rId38"/>
    <p:sldId id="292" r:id="rId3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070643E3-D82C-421C-A416-431C1353967A}" type="datetimeFigureOut">
              <a:rPr lang="en-US" smtClean="0"/>
              <a:t>1/28/2016</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40DA030A-F1C8-4605-BD10-A2AF7114DA2D}" type="slidenum">
              <a:rPr lang="en-US" smtClean="0"/>
              <a:t>‹#›</a:t>
            </a:fld>
            <a:endParaRPr lang="en-US"/>
          </a:p>
        </p:txBody>
      </p:sp>
    </p:spTree>
    <p:extLst>
      <p:ext uri="{BB962C8B-B14F-4D97-AF65-F5344CB8AC3E}">
        <p14:creationId xmlns:p14="http://schemas.microsoft.com/office/powerpoint/2010/main" val="2356447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DA030A-F1C8-4605-BD10-A2AF7114DA2D}" type="slidenum">
              <a:rPr lang="en-US" smtClean="0"/>
              <a:t>22</a:t>
            </a:fld>
            <a:endParaRPr lang="en-US"/>
          </a:p>
        </p:txBody>
      </p:sp>
    </p:spTree>
    <p:extLst>
      <p:ext uri="{BB962C8B-B14F-4D97-AF65-F5344CB8AC3E}">
        <p14:creationId xmlns:p14="http://schemas.microsoft.com/office/powerpoint/2010/main" val="14485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DFE1CC-A9E9-4C4D-A17D-0929A3FD3D64}"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AC5FE-0803-456A-9D3A-65AC17B09EDC}" type="slidenum">
              <a:rPr lang="en-US" smtClean="0"/>
              <a:t>‹#›</a:t>
            </a:fld>
            <a:endParaRPr lang="en-US"/>
          </a:p>
        </p:txBody>
      </p:sp>
    </p:spTree>
    <p:extLst>
      <p:ext uri="{BB962C8B-B14F-4D97-AF65-F5344CB8AC3E}">
        <p14:creationId xmlns:p14="http://schemas.microsoft.com/office/powerpoint/2010/main" val="2257404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DFE1CC-A9E9-4C4D-A17D-0929A3FD3D64}"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AC5FE-0803-456A-9D3A-65AC17B09EDC}" type="slidenum">
              <a:rPr lang="en-US" smtClean="0"/>
              <a:t>‹#›</a:t>
            </a:fld>
            <a:endParaRPr lang="en-US"/>
          </a:p>
        </p:txBody>
      </p:sp>
    </p:spTree>
    <p:extLst>
      <p:ext uri="{BB962C8B-B14F-4D97-AF65-F5344CB8AC3E}">
        <p14:creationId xmlns:p14="http://schemas.microsoft.com/office/powerpoint/2010/main" val="1332912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DFE1CC-A9E9-4C4D-A17D-0929A3FD3D64}"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AC5FE-0803-456A-9D3A-65AC17B09EDC}" type="slidenum">
              <a:rPr lang="en-US" smtClean="0"/>
              <a:t>‹#›</a:t>
            </a:fld>
            <a:endParaRPr lang="en-US"/>
          </a:p>
        </p:txBody>
      </p:sp>
    </p:spTree>
    <p:extLst>
      <p:ext uri="{BB962C8B-B14F-4D97-AF65-F5344CB8AC3E}">
        <p14:creationId xmlns:p14="http://schemas.microsoft.com/office/powerpoint/2010/main" val="505078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DFE1CC-A9E9-4C4D-A17D-0929A3FD3D64}"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AC5FE-0803-456A-9D3A-65AC17B09EDC}" type="slidenum">
              <a:rPr lang="en-US" smtClean="0"/>
              <a:t>‹#›</a:t>
            </a:fld>
            <a:endParaRPr lang="en-US"/>
          </a:p>
        </p:txBody>
      </p:sp>
    </p:spTree>
    <p:extLst>
      <p:ext uri="{BB962C8B-B14F-4D97-AF65-F5344CB8AC3E}">
        <p14:creationId xmlns:p14="http://schemas.microsoft.com/office/powerpoint/2010/main" val="2274554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DFE1CC-A9E9-4C4D-A17D-0929A3FD3D64}"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AC5FE-0803-456A-9D3A-65AC17B09EDC}" type="slidenum">
              <a:rPr lang="en-US" smtClean="0"/>
              <a:t>‹#›</a:t>
            </a:fld>
            <a:endParaRPr lang="en-US"/>
          </a:p>
        </p:txBody>
      </p:sp>
    </p:spTree>
    <p:extLst>
      <p:ext uri="{BB962C8B-B14F-4D97-AF65-F5344CB8AC3E}">
        <p14:creationId xmlns:p14="http://schemas.microsoft.com/office/powerpoint/2010/main" val="267587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DFE1CC-A9E9-4C4D-A17D-0929A3FD3D64}"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AC5FE-0803-456A-9D3A-65AC17B09EDC}" type="slidenum">
              <a:rPr lang="en-US" smtClean="0"/>
              <a:t>‹#›</a:t>
            </a:fld>
            <a:endParaRPr lang="en-US"/>
          </a:p>
        </p:txBody>
      </p:sp>
    </p:spTree>
    <p:extLst>
      <p:ext uri="{BB962C8B-B14F-4D97-AF65-F5344CB8AC3E}">
        <p14:creationId xmlns:p14="http://schemas.microsoft.com/office/powerpoint/2010/main" val="4210017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DFE1CC-A9E9-4C4D-A17D-0929A3FD3D64}" type="datetimeFigureOut">
              <a:rPr lang="en-US" smtClean="0"/>
              <a:t>1/28/2016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1AC5FE-0803-456A-9D3A-65AC17B09EDC}" type="slidenum">
              <a:rPr lang="en-US" smtClean="0"/>
              <a:t>‹#›</a:t>
            </a:fld>
            <a:endParaRPr lang="en-US"/>
          </a:p>
        </p:txBody>
      </p:sp>
    </p:spTree>
    <p:extLst>
      <p:ext uri="{BB962C8B-B14F-4D97-AF65-F5344CB8AC3E}">
        <p14:creationId xmlns:p14="http://schemas.microsoft.com/office/powerpoint/2010/main" val="1152436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DFE1CC-A9E9-4C4D-A17D-0929A3FD3D64}" type="datetimeFigureOut">
              <a:rPr lang="en-US" smtClean="0"/>
              <a:t>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1AC5FE-0803-456A-9D3A-65AC17B09EDC}" type="slidenum">
              <a:rPr lang="en-US" smtClean="0"/>
              <a:t>‹#›</a:t>
            </a:fld>
            <a:endParaRPr lang="en-US"/>
          </a:p>
        </p:txBody>
      </p:sp>
    </p:spTree>
    <p:extLst>
      <p:ext uri="{BB962C8B-B14F-4D97-AF65-F5344CB8AC3E}">
        <p14:creationId xmlns:p14="http://schemas.microsoft.com/office/powerpoint/2010/main" val="3492556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DFE1CC-A9E9-4C4D-A17D-0929A3FD3D64}" type="datetimeFigureOut">
              <a:rPr lang="en-US" smtClean="0"/>
              <a:t>1/28/2016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1AC5FE-0803-456A-9D3A-65AC17B09EDC}" type="slidenum">
              <a:rPr lang="en-US" smtClean="0"/>
              <a:t>‹#›</a:t>
            </a:fld>
            <a:endParaRPr lang="en-US"/>
          </a:p>
        </p:txBody>
      </p:sp>
    </p:spTree>
    <p:extLst>
      <p:ext uri="{BB962C8B-B14F-4D97-AF65-F5344CB8AC3E}">
        <p14:creationId xmlns:p14="http://schemas.microsoft.com/office/powerpoint/2010/main" val="2135801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DFE1CC-A9E9-4C4D-A17D-0929A3FD3D64}"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AC5FE-0803-456A-9D3A-65AC17B09EDC}" type="slidenum">
              <a:rPr lang="en-US" smtClean="0"/>
              <a:t>‹#›</a:t>
            </a:fld>
            <a:endParaRPr lang="en-US"/>
          </a:p>
        </p:txBody>
      </p:sp>
    </p:spTree>
    <p:extLst>
      <p:ext uri="{BB962C8B-B14F-4D97-AF65-F5344CB8AC3E}">
        <p14:creationId xmlns:p14="http://schemas.microsoft.com/office/powerpoint/2010/main" val="3469885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DFE1CC-A9E9-4C4D-A17D-0929A3FD3D64}"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AC5FE-0803-456A-9D3A-65AC17B09EDC}" type="slidenum">
              <a:rPr lang="en-US" smtClean="0"/>
              <a:t>‹#›</a:t>
            </a:fld>
            <a:endParaRPr lang="en-US"/>
          </a:p>
        </p:txBody>
      </p:sp>
    </p:spTree>
    <p:extLst>
      <p:ext uri="{BB962C8B-B14F-4D97-AF65-F5344CB8AC3E}">
        <p14:creationId xmlns:p14="http://schemas.microsoft.com/office/powerpoint/2010/main" val="4128838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DFE1CC-A9E9-4C4D-A17D-0929A3FD3D64}" type="datetimeFigureOut">
              <a:rPr lang="en-US" smtClean="0"/>
              <a:t>1/28/2016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AC5FE-0803-456A-9D3A-65AC17B09EDC}" type="slidenum">
              <a:rPr lang="en-US" smtClean="0"/>
              <a:t>‹#›</a:t>
            </a:fld>
            <a:endParaRPr lang="en-US"/>
          </a:p>
        </p:txBody>
      </p:sp>
    </p:spTree>
    <p:extLst>
      <p:ext uri="{BB962C8B-B14F-4D97-AF65-F5344CB8AC3E}">
        <p14:creationId xmlns:p14="http://schemas.microsoft.com/office/powerpoint/2010/main" val="915676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s://www.barna.org/"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www.albertmohler.com/?p=37602"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patheos.com/blogs/ponderanew/2015/05/13/dear-church-an-open-letter-from-one-of-those-millennials-you-cant-figure-out/#disqus_thread" TargetMode="External"/><Relationship Id="rId2" Type="http://schemas.openxmlformats.org/officeDocument/2006/relationships/hyperlink" Target="http://www.patheos.com/blogs/ponderanew/author/jaigner/"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Expanding the Mission:</a:t>
            </a:r>
            <a:endParaRPr lang="en-US" dirty="0"/>
          </a:p>
        </p:txBody>
      </p:sp>
      <p:sp>
        <p:nvSpPr>
          <p:cNvPr id="3" name="Subtitle 2"/>
          <p:cNvSpPr>
            <a:spLocks noGrp="1"/>
          </p:cNvSpPr>
          <p:nvPr>
            <p:ph type="subTitle" idx="1"/>
          </p:nvPr>
        </p:nvSpPr>
        <p:spPr/>
        <p:txBody>
          <a:bodyPr/>
          <a:lstStyle/>
          <a:p>
            <a:r>
              <a:rPr lang="en-US" dirty="0" smtClean="0"/>
              <a:t>Fulfilling the Great Commission and Doing the Work of the Church</a:t>
            </a:r>
          </a:p>
          <a:p>
            <a:endParaRPr lang="en-US" dirty="0"/>
          </a:p>
        </p:txBody>
      </p:sp>
    </p:spTree>
    <p:extLst>
      <p:ext uri="{BB962C8B-B14F-4D97-AF65-F5344CB8AC3E}">
        <p14:creationId xmlns:p14="http://schemas.microsoft.com/office/powerpoint/2010/main" val="3819575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4791" y="0"/>
            <a:ext cx="8905009" cy="2585323"/>
          </a:xfrm>
          <a:prstGeom prst="rect">
            <a:avLst/>
          </a:prstGeom>
        </p:spPr>
        <p:txBody>
          <a:bodyPr wrap="square">
            <a:spAutoFit/>
          </a:bodyPr>
          <a:lstStyle/>
          <a:p>
            <a:r>
              <a:rPr lang="en-US" dirty="0" smtClean="0"/>
              <a:t>*	Members </a:t>
            </a:r>
            <a:r>
              <a:rPr lang="en-US" dirty="0"/>
              <a:t>telling guests that they were in their seat or pew. Yes, this obviously still takes place in some churches. This also takes place at coffee hour as well.</a:t>
            </a:r>
          </a:p>
          <a:p>
            <a:r>
              <a:rPr lang="en-US" dirty="0"/>
              <a:t>Dirty facilities. Some of the comments: “Didn’t look like it had been cleaned in a week.” “No trash cans anywhere.” Restrooms were worse than a bad truck stop.” “Pews had more stains than a Tide commercial.”</a:t>
            </a:r>
          </a:p>
          <a:p>
            <a:r>
              <a:rPr lang="en-US" dirty="0" smtClean="0"/>
              <a:t>*	There </a:t>
            </a:r>
            <a:r>
              <a:rPr lang="en-US" dirty="0"/>
              <a:t>you have it. The top ten reasons first-time guests said they did not return to a church. I can’t wait to hear from you readers. You always have such good additions and insights. By Tom Rainer.  Tom Rainer has excellent commentary on church growth.  Check out his website.</a:t>
            </a:r>
          </a:p>
        </p:txBody>
      </p:sp>
      <p:pic>
        <p:nvPicPr>
          <p:cNvPr id="3" name="Picture 2"/>
          <p:cNvPicPr>
            <a:picLocks noChangeAspect="1"/>
          </p:cNvPicPr>
          <p:nvPr/>
        </p:nvPicPr>
        <p:blipFill>
          <a:blip r:embed="rId2"/>
          <a:stretch>
            <a:fillRect/>
          </a:stretch>
        </p:blipFill>
        <p:spPr>
          <a:xfrm>
            <a:off x="3082110" y="2378918"/>
            <a:ext cx="5736833" cy="4479082"/>
          </a:xfrm>
          <a:prstGeom prst="rect">
            <a:avLst/>
          </a:prstGeom>
        </p:spPr>
      </p:pic>
    </p:spTree>
    <p:extLst>
      <p:ext uri="{BB962C8B-B14F-4D97-AF65-F5344CB8AC3E}">
        <p14:creationId xmlns:p14="http://schemas.microsoft.com/office/powerpoint/2010/main" val="3859923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8373" y="228600"/>
            <a:ext cx="9164782" cy="6124754"/>
          </a:xfrm>
          <a:prstGeom prst="rect">
            <a:avLst/>
          </a:prstGeom>
          <a:noFill/>
        </p:spPr>
        <p:txBody>
          <a:bodyPr wrap="square" rtlCol="0">
            <a:spAutoFit/>
          </a:bodyPr>
          <a:lstStyle/>
          <a:p>
            <a:pPr algn="just"/>
            <a:r>
              <a:rPr lang="en-US" dirty="0"/>
              <a:t>	</a:t>
            </a:r>
            <a:r>
              <a:rPr lang="en-US" sz="2800" dirty="0"/>
              <a:t>We cannot exclude others based on cultural or ethnic differences and call ourselves the </a:t>
            </a:r>
            <a:r>
              <a:rPr lang="en-US" sz="2800" dirty="0" smtClean="0"/>
              <a:t>Church, much less Christian.  	The </a:t>
            </a:r>
            <a:r>
              <a:rPr lang="en-US" sz="2800" dirty="0"/>
              <a:t>Church </a:t>
            </a:r>
            <a:r>
              <a:rPr lang="en-US" sz="2800" dirty="0" smtClean="0"/>
              <a:t>is called to </a:t>
            </a:r>
            <a:r>
              <a:rPr lang="en-US" sz="2800" dirty="0"/>
              <a:t>take the Gospel to every land and people and find a way to express the faith in that culture.  </a:t>
            </a:r>
            <a:r>
              <a:rPr lang="en-US" sz="2800" dirty="0" smtClean="0"/>
              <a:t>	Cyril </a:t>
            </a:r>
            <a:r>
              <a:rPr lang="en-US" sz="2800" dirty="0"/>
              <a:t>and Methodius did not force Greek customs and language on the Slavs.  The Slavs did not force Russian Culture, customs and language on the native Alaskans. There always has to be a synthesis.  </a:t>
            </a:r>
            <a:endParaRPr lang="en-US" sz="2800" dirty="0" smtClean="0"/>
          </a:p>
          <a:p>
            <a:pPr algn="just"/>
            <a:r>
              <a:rPr lang="en-US" sz="2800" dirty="0"/>
              <a:t>	</a:t>
            </a:r>
            <a:r>
              <a:rPr lang="en-US" sz="2800" dirty="0" smtClean="0"/>
              <a:t>We </a:t>
            </a:r>
            <a:r>
              <a:rPr lang="en-US" sz="2800" dirty="0"/>
              <a:t>have to be Faithful to the Gospel, but express it in a manner that is culturally meaningful.  The Orthodox Church is not here to make them Russians, Greeks, Arabs, Romanians, Bulgarians, Georgians, etc.  We are here for the sole purpose of proclaiming the Gospel of Jesus Christ and </a:t>
            </a:r>
            <a:r>
              <a:rPr lang="en-US" sz="2800" dirty="0" smtClean="0"/>
              <a:t>making His disciples.</a:t>
            </a:r>
            <a:endParaRPr lang="en-US" sz="2800" dirty="0"/>
          </a:p>
        </p:txBody>
      </p:sp>
    </p:spTree>
    <p:extLst>
      <p:ext uri="{BB962C8B-B14F-4D97-AF65-F5344CB8AC3E}">
        <p14:creationId xmlns:p14="http://schemas.microsoft.com/office/powerpoint/2010/main" val="2559298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35682" y="58882"/>
            <a:ext cx="6989618" cy="6989618"/>
          </a:xfrm>
          <a:prstGeom prst="rect">
            <a:avLst/>
          </a:prstGeom>
        </p:spPr>
      </p:pic>
      <p:sp>
        <p:nvSpPr>
          <p:cNvPr id="3" name="TextBox 2"/>
          <p:cNvSpPr txBox="1"/>
          <p:nvPr/>
        </p:nvSpPr>
        <p:spPr>
          <a:xfrm>
            <a:off x="145472" y="249382"/>
            <a:ext cx="4468091" cy="6555641"/>
          </a:xfrm>
          <a:prstGeom prst="rect">
            <a:avLst/>
          </a:prstGeom>
          <a:noFill/>
        </p:spPr>
        <p:txBody>
          <a:bodyPr wrap="square" rtlCol="0">
            <a:spAutoFit/>
          </a:bodyPr>
          <a:lstStyle/>
          <a:p>
            <a:r>
              <a:rPr lang="en-US" sz="2800" dirty="0" smtClean="0"/>
              <a:t>The FACT that this cartoon is so applicable across the board in many churches, regardless of the flavor, speaks volumes of how widespread the problem is.</a:t>
            </a:r>
          </a:p>
          <a:p>
            <a:endParaRPr lang="en-US" sz="2800" dirty="0"/>
          </a:p>
          <a:p>
            <a:r>
              <a:rPr lang="en-US" sz="2800" dirty="0" smtClean="0"/>
              <a:t>At a non-OCA Orthodox Church’s </a:t>
            </a:r>
            <a:r>
              <a:rPr lang="en-US" sz="2800" i="1" dirty="0" smtClean="0"/>
              <a:t>Animal</a:t>
            </a:r>
            <a:r>
              <a:rPr lang="en-US" sz="2800" dirty="0" smtClean="0"/>
              <a:t> Meeting the usual bickering and bullying was taking place. A reader stood up and read the words of Christ, seeking direction for the church . . . .  What do you think the response was?</a:t>
            </a:r>
            <a:endParaRPr lang="en-US" sz="2800" dirty="0"/>
          </a:p>
        </p:txBody>
      </p:sp>
    </p:spTree>
    <p:extLst>
      <p:ext uri="{BB962C8B-B14F-4D97-AF65-F5344CB8AC3E}">
        <p14:creationId xmlns:p14="http://schemas.microsoft.com/office/powerpoint/2010/main" val="911644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 y="270164"/>
            <a:ext cx="2504209" cy="6093976"/>
          </a:xfrm>
          <a:prstGeom prst="rect">
            <a:avLst/>
          </a:prstGeom>
          <a:noFill/>
        </p:spPr>
        <p:txBody>
          <a:bodyPr wrap="square" rtlCol="0">
            <a:spAutoFit/>
          </a:bodyPr>
          <a:lstStyle/>
          <a:p>
            <a:pPr algn="ctr"/>
            <a:r>
              <a:rPr lang="en-US" sz="3000" dirty="0" smtClean="0"/>
              <a:t>The Definition of INSANITY </a:t>
            </a:r>
          </a:p>
          <a:p>
            <a:pPr algn="ctr"/>
            <a:endParaRPr lang="en-US" sz="3000" dirty="0"/>
          </a:p>
          <a:p>
            <a:pPr algn="ctr"/>
            <a:r>
              <a:rPr lang="en-US" sz="3000" dirty="0" smtClean="0"/>
              <a:t>“</a:t>
            </a:r>
            <a:r>
              <a:rPr lang="en-US" sz="3000" dirty="0"/>
              <a:t>The definition of insanity is to keep doing the same thing over and over again and expecting a different result. </a:t>
            </a:r>
          </a:p>
        </p:txBody>
      </p:sp>
      <p:pic>
        <p:nvPicPr>
          <p:cNvPr id="3" name="Picture 2"/>
          <p:cNvPicPr>
            <a:picLocks noChangeAspect="1"/>
          </p:cNvPicPr>
          <p:nvPr/>
        </p:nvPicPr>
        <p:blipFill>
          <a:blip r:embed="rId2"/>
          <a:stretch>
            <a:fillRect/>
          </a:stretch>
        </p:blipFill>
        <p:spPr>
          <a:xfrm>
            <a:off x="3011753" y="0"/>
            <a:ext cx="8863820" cy="6629399"/>
          </a:xfrm>
          <a:prstGeom prst="rect">
            <a:avLst/>
          </a:prstGeom>
        </p:spPr>
      </p:pic>
    </p:spTree>
    <p:extLst>
      <p:ext uri="{BB962C8B-B14F-4D97-AF65-F5344CB8AC3E}">
        <p14:creationId xmlns:p14="http://schemas.microsoft.com/office/powerpoint/2010/main" val="224525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6463308"/>
          </a:xfrm>
          <a:prstGeom prst="rect">
            <a:avLst/>
          </a:prstGeom>
          <a:noFill/>
        </p:spPr>
        <p:txBody>
          <a:bodyPr wrap="square" rtlCol="0">
            <a:spAutoFit/>
          </a:bodyPr>
          <a:lstStyle/>
          <a:p>
            <a:pPr algn="ctr"/>
            <a:r>
              <a:rPr lang="en-US" b="1" dirty="0"/>
              <a:t>Autopsy of a Deceased Church:</a:t>
            </a:r>
            <a:endParaRPr lang="en-US" dirty="0"/>
          </a:p>
          <a:p>
            <a:pPr algn="ctr"/>
            <a:r>
              <a:rPr lang="en-US" b="1" dirty="0"/>
              <a:t>11 Things I Learned</a:t>
            </a:r>
            <a:endParaRPr lang="en-US" dirty="0"/>
          </a:p>
          <a:p>
            <a:endParaRPr lang="en-US" dirty="0" smtClean="0"/>
          </a:p>
          <a:p>
            <a:pPr algn="just"/>
            <a:r>
              <a:rPr lang="en-US" dirty="0" smtClean="0"/>
              <a:t>	I </a:t>
            </a:r>
            <a:r>
              <a:rPr lang="en-US" dirty="0"/>
              <a:t>was their church consultant in 2003. The church’s peak attendance was 750 in 1975. By the time I got there the attendance had fallen to an average of 83. The large sanctuary seemed to swallow the relatively small crowd on Sunday morning.</a:t>
            </a:r>
          </a:p>
          <a:p>
            <a:pPr algn="just"/>
            <a:r>
              <a:rPr lang="en-US" dirty="0"/>
              <a:t>The reality was that most of the members did not want me there. They were not about to pay a consultant to tell them what was wrong with their church. Only when a benevolent member offered to foot my entire bill did the congregation grudgingly agree to retain me.</a:t>
            </a:r>
          </a:p>
          <a:p>
            <a:pPr algn="just"/>
            <a:r>
              <a:rPr lang="en-US" dirty="0" smtClean="0"/>
              <a:t>	I </a:t>
            </a:r>
            <a:r>
              <a:rPr lang="en-US" dirty="0"/>
              <a:t>worked with the church for three weeks. The problems were obvious; the solutions were difficult.</a:t>
            </a:r>
          </a:p>
          <a:p>
            <a:pPr algn="just"/>
            <a:r>
              <a:rPr lang="en-US" dirty="0"/>
              <a:t>On my last day, the benefactor walked me to my rental car. “What do you think, Thom?” he asked. He could see the uncertainty in my expression, so he clarified. “How long can our church survive?” I paused for a moment, and then offered the bad news. “I believe the church will close its doors in five years.”</a:t>
            </a:r>
          </a:p>
          <a:p>
            <a:pPr algn="just"/>
            <a:r>
              <a:rPr lang="en-US" dirty="0" smtClean="0"/>
              <a:t>	I </a:t>
            </a:r>
            <a:r>
              <a:rPr lang="en-US" dirty="0"/>
              <a:t>was wrong. The church closed just a few weeks ago. Like many dying churches, it held on to life tenaciously. This church lasted ten years after my terminal diagnosis.</a:t>
            </a:r>
          </a:p>
          <a:p>
            <a:pPr algn="just"/>
            <a:r>
              <a:rPr lang="en-US" dirty="0" smtClean="0"/>
              <a:t>	My </a:t>
            </a:r>
            <a:r>
              <a:rPr lang="en-US" dirty="0"/>
              <a:t>friend from the church called to tell me the news. I took no pleasure in discovering that not only was my diagnosis correct, I had mostly gotten right all the signs of the impending death of the church. Together my friend and I reviewed the past ten years. I think we were able to piece together a fairly accurate autopsy. Here are eleven things I learned.</a:t>
            </a:r>
          </a:p>
          <a:p>
            <a:pPr lvl="0" algn="just"/>
            <a:endParaRPr lang="en-US" b="1" dirty="0" smtClean="0"/>
          </a:p>
          <a:p>
            <a:pPr lvl="0" algn="just"/>
            <a:r>
              <a:rPr lang="en-US" b="1" dirty="0"/>
              <a:t>*</a:t>
            </a:r>
            <a:r>
              <a:rPr lang="en-US" b="1" dirty="0" smtClean="0"/>
              <a:t>	The </a:t>
            </a:r>
            <a:r>
              <a:rPr lang="en-US" b="1" dirty="0"/>
              <a:t>church refused to look like the community. </a:t>
            </a:r>
            <a:r>
              <a:rPr lang="en-US" dirty="0"/>
              <a:t>The community began a transition toward a lower socioeconomic class thirty years ago, but the church members had no desire to reach the new residents. The congregation thus became an island of middle-class members in a sea of lower-class residents</a:t>
            </a:r>
            <a:r>
              <a:rPr lang="en-US" dirty="0" smtClean="0"/>
              <a:t>.  </a:t>
            </a:r>
            <a:r>
              <a:rPr lang="en-US" dirty="0" smtClean="0">
                <a:solidFill>
                  <a:srgbClr val="FF0000"/>
                </a:solidFill>
              </a:rPr>
              <a:t>We cannot exclude people because of race, socio-economic status, etc.  “For God so loved the World, that He gave His only Begotten Son, that whoever would believe upon Him would be saved.”</a:t>
            </a:r>
            <a:endParaRPr lang="en-US" dirty="0">
              <a:solidFill>
                <a:srgbClr val="FF0000"/>
              </a:solidFill>
            </a:endParaRPr>
          </a:p>
          <a:p>
            <a:pPr lvl="0"/>
            <a:endParaRPr lang="en-US" b="1" dirty="0" smtClean="0"/>
          </a:p>
        </p:txBody>
      </p:sp>
    </p:spTree>
    <p:extLst>
      <p:ext uri="{BB962C8B-B14F-4D97-AF65-F5344CB8AC3E}">
        <p14:creationId xmlns:p14="http://schemas.microsoft.com/office/powerpoint/2010/main" val="2582107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589127"/>
            <a:ext cx="12192000" cy="3416320"/>
          </a:xfrm>
          <a:prstGeom prst="rect">
            <a:avLst/>
          </a:prstGeom>
        </p:spPr>
        <p:txBody>
          <a:bodyPr wrap="square">
            <a:spAutoFit/>
          </a:bodyPr>
          <a:lstStyle/>
          <a:p>
            <a:r>
              <a:rPr lang="en-US" dirty="0"/>
              <a:t>The church had no community-focused ministries.  This part of the autopsy may seem to be stating the obvious, but I wanted to be certain. My friend affirmed my suspicions. There was no attempt to reach the community.  Christ commanded Hos Disciples to “go into all the world and make disciples of every nation  and teach them to observe all that he had commanded them, baptizing them in the name of the father, the Son, and the Holy Spirit.” Do we see our priest as only the priest for our parish or for the community at large?</a:t>
            </a:r>
          </a:p>
          <a:p>
            <a:endParaRPr lang="en-US" dirty="0"/>
          </a:p>
          <a:p>
            <a:r>
              <a:rPr lang="en-US" dirty="0"/>
              <a:t>Members became more focused on memorials. Do not hear my statement as a criticism of memorials. Indeed, I recently funded a memorial in memory of my late grandson. The memorials at the church were chairs, tables, rooms, and other places where a neat plaque could be placed. The point is that the memorials became an obsession at the church. More and more emphasis was placed on the past.</a:t>
            </a:r>
          </a:p>
          <a:p>
            <a:endParaRPr lang="en-US" dirty="0"/>
          </a:p>
          <a:p>
            <a:endParaRPr lang="en-US" dirty="0"/>
          </a:p>
        </p:txBody>
      </p:sp>
      <p:sp>
        <p:nvSpPr>
          <p:cNvPr id="4" name="Rectangle 3"/>
          <p:cNvSpPr/>
          <p:nvPr/>
        </p:nvSpPr>
        <p:spPr>
          <a:xfrm>
            <a:off x="0" y="259773"/>
            <a:ext cx="12043064" cy="5940088"/>
          </a:xfrm>
          <a:prstGeom prst="rect">
            <a:avLst/>
          </a:prstGeom>
        </p:spPr>
        <p:txBody>
          <a:bodyPr wrap="square">
            <a:spAutoFit/>
          </a:bodyPr>
          <a:lstStyle/>
          <a:p>
            <a:r>
              <a:rPr lang="en-US" dirty="0"/>
              <a:t>*	</a:t>
            </a:r>
            <a:r>
              <a:rPr lang="en-US" sz="2000" b="1" dirty="0"/>
              <a:t>The church had no community-focused ministries.  </a:t>
            </a:r>
            <a:r>
              <a:rPr lang="en-US" sz="2000" dirty="0"/>
              <a:t>This part of the autopsy may seem to be stating the </a:t>
            </a:r>
            <a:r>
              <a:rPr lang="en-US" sz="2000" dirty="0" smtClean="0"/>
              <a:t>	obvious</a:t>
            </a:r>
            <a:r>
              <a:rPr lang="en-US" sz="2000" dirty="0"/>
              <a:t>, but I wanted to be certain. My friend affirmed my suspicions. There was no attempt to reach the </a:t>
            </a:r>
            <a:r>
              <a:rPr lang="en-US" sz="2000" dirty="0" smtClean="0"/>
              <a:t>	community</a:t>
            </a:r>
            <a:r>
              <a:rPr lang="en-US" sz="2000" dirty="0"/>
              <a:t>.</a:t>
            </a:r>
          </a:p>
          <a:p>
            <a:pPr marL="800100" lvl="1" indent="-342900">
              <a:buFont typeface="Arial" panose="020B0604020202020204" pitchFamily="34" charset="0"/>
              <a:buChar char="•"/>
            </a:pPr>
            <a:r>
              <a:rPr lang="en-US" sz="2000" b="1" dirty="0" smtClean="0"/>
              <a:t>Members </a:t>
            </a:r>
            <a:r>
              <a:rPr lang="en-US" sz="2000" b="1" dirty="0"/>
              <a:t>became more focused on memorials</a:t>
            </a:r>
            <a:r>
              <a:rPr lang="en-US" sz="2000" dirty="0"/>
              <a:t>. Do not hear my statement as a criticism of memorials. </a:t>
            </a:r>
            <a:r>
              <a:rPr lang="en-US" sz="2000" dirty="0" smtClean="0"/>
              <a:t>	Indeed</a:t>
            </a:r>
            <a:r>
              <a:rPr lang="en-US" sz="2000" dirty="0"/>
              <a:t>, I recently funded a memorial in memory of my late grandson. The memorials at the church were </a:t>
            </a:r>
            <a:r>
              <a:rPr lang="en-US" sz="2000" dirty="0" smtClean="0"/>
              <a:t>	chairs</a:t>
            </a:r>
            <a:r>
              <a:rPr lang="en-US" sz="2000" dirty="0"/>
              <a:t>, tables, rooms, and other places where a neat plaque could be placed. The point is that the </a:t>
            </a:r>
            <a:r>
              <a:rPr lang="en-US" sz="2000" dirty="0" smtClean="0"/>
              <a:t>	memorials </a:t>
            </a:r>
            <a:r>
              <a:rPr lang="en-US" sz="2000" dirty="0"/>
              <a:t>became an obsession at the church. More and more emphasis was placed on the </a:t>
            </a:r>
            <a:r>
              <a:rPr lang="en-US" sz="2000" dirty="0" smtClean="0"/>
              <a:t>past.*</a:t>
            </a:r>
          </a:p>
          <a:p>
            <a:pPr marL="800100" lvl="1" indent="-342900">
              <a:buFont typeface="Arial" panose="020B0604020202020204" pitchFamily="34" charset="0"/>
              <a:buChar char="•"/>
            </a:pPr>
            <a:r>
              <a:rPr lang="en-US" sz="2000" b="1" dirty="0" smtClean="0"/>
              <a:t>The </a:t>
            </a:r>
            <a:r>
              <a:rPr lang="en-US" sz="2000" b="1" dirty="0"/>
              <a:t>percentage of the budget for members’ needs kept increasing</a:t>
            </a:r>
            <a:r>
              <a:rPr lang="en-US" sz="2000" dirty="0"/>
              <a:t>. At the church’s death, the percentage </a:t>
            </a:r>
            <a:r>
              <a:rPr lang="en-US" sz="2000" dirty="0" smtClean="0"/>
              <a:t>	was </a:t>
            </a:r>
            <a:r>
              <a:rPr lang="en-US" sz="2000" dirty="0"/>
              <a:t>over 98 </a:t>
            </a:r>
            <a:r>
              <a:rPr lang="en-US" sz="2000" dirty="0" smtClean="0"/>
              <a:t>percent.</a:t>
            </a:r>
          </a:p>
          <a:p>
            <a:r>
              <a:rPr lang="en-US" sz="2000" b="1" dirty="0" smtClean="0"/>
              <a:t>*	There </a:t>
            </a:r>
            <a:r>
              <a:rPr lang="en-US" sz="2000" b="1" dirty="0"/>
              <a:t>were no evangelistic emphases.</a:t>
            </a:r>
            <a:r>
              <a:rPr lang="en-US" sz="2000" dirty="0"/>
              <a:t> When a church loses its passion to reach the lost, the </a:t>
            </a:r>
            <a:r>
              <a:rPr lang="en-US" sz="2000" dirty="0" smtClean="0"/>
              <a:t>	congregation </a:t>
            </a:r>
            <a:r>
              <a:rPr lang="en-US" sz="2000" dirty="0"/>
              <a:t>begins to die</a:t>
            </a:r>
            <a:r>
              <a:rPr lang="en-US" sz="2000" dirty="0" smtClean="0"/>
              <a:t>.</a:t>
            </a:r>
          </a:p>
          <a:p>
            <a:r>
              <a:rPr lang="en-US" sz="2000" b="1" dirty="0" smtClean="0"/>
              <a:t>*	The </a:t>
            </a:r>
            <a:r>
              <a:rPr lang="en-US" sz="2000" b="1" dirty="0"/>
              <a:t>members had more and more arguments about what they wanted</a:t>
            </a:r>
            <a:r>
              <a:rPr lang="en-US" sz="2000" dirty="0"/>
              <a:t>. As the church continued to </a:t>
            </a:r>
            <a:r>
              <a:rPr lang="en-US" sz="2000" dirty="0" smtClean="0"/>
              <a:t>	decline </a:t>
            </a:r>
            <a:r>
              <a:rPr lang="en-US" sz="2000" dirty="0"/>
              <a:t>toward death, the inward focus of the members turned caustic. Arguments were more frequent; </a:t>
            </a:r>
            <a:r>
              <a:rPr lang="en-US" sz="2000" dirty="0" smtClean="0"/>
              <a:t>	business </a:t>
            </a:r>
            <a:r>
              <a:rPr lang="en-US" sz="2000" dirty="0"/>
              <a:t>meetings became more acrimonious.</a:t>
            </a:r>
          </a:p>
          <a:p>
            <a:r>
              <a:rPr lang="en-US" sz="2000" dirty="0" smtClean="0"/>
              <a:t>*	</a:t>
            </a:r>
            <a:r>
              <a:rPr lang="en-US" sz="2000" b="1" dirty="0" smtClean="0"/>
              <a:t>With </a:t>
            </a:r>
            <a:r>
              <a:rPr lang="en-US" sz="2000" b="1" dirty="0"/>
              <a:t>few exceptions, pastoral tenure grew shorter and shorter. </a:t>
            </a:r>
            <a:r>
              <a:rPr lang="en-US" sz="2000" dirty="0"/>
              <a:t>The church had seven pastors in its final </a:t>
            </a:r>
            <a:r>
              <a:rPr lang="en-US" sz="2000" dirty="0" smtClean="0"/>
              <a:t>	ten </a:t>
            </a:r>
            <a:r>
              <a:rPr lang="en-US" sz="2000" dirty="0"/>
              <a:t>years. The last three pastors were bi-vocational. All of the seven pastors left discouraged.</a:t>
            </a:r>
          </a:p>
          <a:p>
            <a:r>
              <a:rPr lang="en-US" sz="2000" dirty="0" smtClean="0"/>
              <a:t>*	</a:t>
            </a:r>
            <a:r>
              <a:rPr lang="en-US" sz="2000" b="1" dirty="0" smtClean="0"/>
              <a:t>The </a:t>
            </a:r>
            <a:r>
              <a:rPr lang="en-US" sz="2000" b="1" dirty="0"/>
              <a:t>church rarely prayed together.</a:t>
            </a:r>
            <a:r>
              <a:rPr lang="en-US" sz="2000" dirty="0"/>
              <a:t> In its last eight years, the only time of corporate prayer was a </a:t>
            </a:r>
            <a:r>
              <a:rPr lang="en-US" sz="2000" dirty="0" smtClean="0"/>
              <a:t>three-	minute </a:t>
            </a:r>
            <a:r>
              <a:rPr lang="en-US" sz="2000" dirty="0"/>
              <a:t>period in the Sunday worship service. Prayers were always limited to members, their friends and </a:t>
            </a:r>
            <a:r>
              <a:rPr lang="en-US" sz="2000" dirty="0" smtClean="0"/>
              <a:t>	families</a:t>
            </a:r>
            <a:r>
              <a:rPr lang="en-US" sz="2000" dirty="0"/>
              <a:t>, and their physical needs.</a:t>
            </a:r>
          </a:p>
        </p:txBody>
      </p:sp>
    </p:spTree>
    <p:extLst>
      <p:ext uri="{BB962C8B-B14F-4D97-AF65-F5344CB8AC3E}">
        <p14:creationId xmlns:p14="http://schemas.microsoft.com/office/powerpoint/2010/main" val="2946706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028343"/>
            <a:ext cx="12105409" cy="4801314"/>
          </a:xfrm>
          <a:prstGeom prst="rect">
            <a:avLst/>
          </a:prstGeom>
        </p:spPr>
        <p:txBody>
          <a:bodyPr wrap="square">
            <a:spAutoFit/>
          </a:bodyPr>
          <a:lstStyle/>
          <a:p>
            <a:endParaRPr lang="en-US" dirty="0"/>
          </a:p>
          <a:p>
            <a:pPr algn="just"/>
            <a:r>
              <a:rPr lang="en-US" sz="2400" dirty="0" smtClean="0"/>
              <a:t>*	</a:t>
            </a:r>
            <a:r>
              <a:rPr lang="en-US" sz="2400" b="1" dirty="0" smtClean="0"/>
              <a:t>The </a:t>
            </a:r>
            <a:r>
              <a:rPr lang="en-US" sz="2400" b="1" dirty="0"/>
              <a:t>church had no clarity as to why it existed.</a:t>
            </a:r>
            <a:r>
              <a:rPr lang="en-US" sz="2400" dirty="0"/>
              <a:t> There was no vision, no mission, and no purpose.</a:t>
            </a:r>
          </a:p>
          <a:p>
            <a:pPr algn="just"/>
            <a:r>
              <a:rPr lang="en-US" sz="2400" dirty="0" smtClean="0"/>
              <a:t>*	</a:t>
            </a:r>
            <a:r>
              <a:rPr lang="en-US" sz="2400" b="1" dirty="0" smtClean="0"/>
              <a:t>The </a:t>
            </a:r>
            <a:r>
              <a:rPr lang="en-US" sz="2400" b="1" dirty="0"/>
              <a:t>members idolized another era. </a:t>
            </a:r>
            <a:r>
              <a:rPr lang="en-US" sz="2400" dirty="0"/>
              <a:t>All of the active members were over the age of 67 the last six years of the church. And they all remembered fondly, to the point of idolatry, was the era of the 1970s. They saw their future to be returning to the past.</a:t>
            </a:r>
          </a:p>
          <a:p>
            <a:pPr algn="just"/>
            <a:r>
              <a:rPr lang="en-US" sz="2400" dirty="0" smtClean="0"/>
              <a:t>*	</a:t>
            </a:r>
            <a:r>
              <a:rPr lang="en-US" sz="2400" b="1" dirty="0" smtClean="0"/>
              <a:t>The </a:t>
            </a:r>
            <a:r>
              <a:rPr lang="en-US" sz="2400" b="1" dirty="0"/>
              <a:t>facilities continued to deteriorate</a:t>
            </a:r>
            <a:r>
              <a:rPr lang="en-US" sz="2400" dirty="0"/>
              <a:t>. It wasn’t really a financial issue. Instead, the members failed to see the continuous deterioration of the church building. Simple stated, they no longer had “outsider eyes.”</a:t>
            </a:r>
          </a:p>
          <a:p>
            <a:pPr algn="just"/>
            <a:endParaRPr lang="en-US" sz="2400" dirty="0" smtClean="0"/>
          </a:p>
          <a:p>
            <a:pPr algn="just"/>
            <a:r>
              <a:rPr lang="en-US" sz="2400" dirty="0"/>
              <a:t>	</a:t>
            </a:r>
            <a:r>
              <a:rPr lang="en-US" sz="2400" dirty="0" smtClean="0"/>
              <a:t>Though </a:t>
            </a:r>
            <a:r>
              <a:rPr lang="en-US" sz="2400" dirty="0"/>
              <a:t>this story is bleak and discouraging, we must learn from such examples. As many as 100,000 churches in America could be dying. Their time is short, perhaps less than ten years.</a:t>
            </a:r>
          </a:p>
          <a:p>
            <a:pPr algn="just"/>
            <a:r>
              <a:rPr lang="en-US" sz="2400" dirty="0"/>
              <a:t>What do you think of the autopsy on this church? What can we do to reverse these trends?</a:t>
            </a:r>
          </a:p>
        </p:txBody>
      </p:sp>
    </p:spTree>
    <p:extLst>
      <p:ext uri="{BB962C8B-B14F-4D97-AF65-F5344CB8AC3E}">
        <p14:creationId xmlns:p14="http://schemas.microsoft.com/office/powerpoint/2010/main" val="1051744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736" y="-83127"/>
            <a:ext cx="12192000" cy="6340197"/>
          </a:xfrm>
          <a:prstGeom prst="rect">
            <a:avLst/>
          </a:prstGeom>
          <a:noFill/>
        </p:spPr>
        <p:txBody>
          <a:bodyPr wrap="square" rtlCol="0">
            <a:spAutoFit/>
          </a:bodyPr>
          <a:lstStyle/>
          <a:p>
            <a:pPr algn="ctr">
              <a:lnSpc>
                <a:spcPct val="115000"/>
              </a:lnSpc>
              <a:spcAft>
                <a:spcPts val="1045"/>
              </a:spcAft>
            </a:pPr>
            <a:r>
              <a:rPr lang="en-US" sz="2000" kern="1800" dirty="0" smtClean="0">
                <a:effectLst/>
                <a:latin typeface="Arial" panose="020B0604020202020204" pitchFamily="34" charset="0"/>
                <a:ea typeface="Times New Roman" panose="02020603050405020304" pitchFamily="18" charset="0"/>
                <a:cs typeface="Times New Roman" panose="02020603050405020304" pitchFamily="18" charset="0"/>
              </a:rPr>
              <a:t>Six Things Growing Churches Do </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45"/>
              </a:spcAft>
            </a:pPr>
            <a:r>
              <a:rPr lang="en-US" sz="2000" kern="1800" dirty="0" smtClean="0">
                <a:effectLst/>
                <a:latin typeface="Arial" panose="020B0604020202020204" pitchFamily="34" charset="0"/>
                <a:ea typeface="Times New Roman" panose="02020603050405020304" pitchFamily="18" charset="0"/>
                <a:cs typeface="Times New Roman" panose="02020603050405020304" pitchFamily="18" charset="0"/>
              </a:rPr>
              <a:t>That Others Don’t</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ts val="1565"/>
              </a:lnSpc>
              <a:spcAft>
                <a:spcPts val="600"/>
              </a:spcAft>
            </a:pPr>
            <a:r>
              <a:rPr lang="en-US" dirty="0" smtClean="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Ninety percent of the churches in the United States today are stagnant or declining.</a:t>
            </a:r>
            <a:endParaRPr lang="en-US" sz="20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565"/>
              </a:lnSpc>
              <a:spcAft>
                <a:spcPts val="600"/>
              </a:spcAft>
            </a:pPr>
            <a:endParaRPr lang="en-US"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565"/>
              </a:lnSpc>
              <a:spcAft>
                <a:spcPts val="600"/>
              </a:spcAft>
            </a:pPr>
            <a:r>
              <a:rPr lang="en-US"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Dying churches are closing their doors at the rate of ten per day. Even church members who have been dedicated to the church for years are attending church less than ever before.</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ts val="1565"/>
              </a:lnSpc>
              <a:spcAft>
                <a:spcPts val="600"/>
              </a:spcAft>
            </a:pPr>
            <a:endParaRPr lang="en-US"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565"/>
              </a:lnSpc>
              <a:spcAft>
                <a:spcPts val="600"/>
              </a:spcAft>
            </a:pPr>
            <a:r>
              <a:rPr lang="en-US" dirty="0" smtClean="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It would be easy to throw up our hands in frustration with church growth and give up, but perhaps there’s a glimmer of hope. If ninety percent of churches aren’t growing, that means there’s ten percent that are. Which leads me to two conclusions, either God is choosing to bless these churches over the others, or these churches are doing something the other churches are not.</a:t>
            </a:r>
            <a:endParaRPr lang="en-US" sz="20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565"/>
              </a:lnSpc>
              <a:spcAft>
                <a:spcPts val="600"/>
              </a:spcAft>
            </a:pPr>
            <a:endParaRPr lang="en-US"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565"/>
              </a:lnSpc>
              <a:spcAft>
                <a:spcPts val="600"/>
              </a:spcAft>
            </a:pPr>
            <a:r>
              <a:rPr lang="en-US"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I’ve been in dying churches, and I’ve been in growing churches. And I choose to believe the later. They look quite different from each other. Here are six differences.</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ts val="1565"/>
              </a:lnSpc>
              <a:spcBef>
                <a:spcPts val="0"/>
              </a:spcBef>
              <a:spcAft>
                <a:spcPts val="600"/>
              </a:spcAft>
              <a:tabLst>
                <a:tab pos="457200" algn="l"/>
              </a:tabLst>
            </a:pPr>
            <a:endParaRPr lang="en-US"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ts val="1565"/>
              </a:lnSpc>
              <a:spcBef>
                <a:spcPts val="0"/>
              </a:spcBef>
              <a:spcAft>
                <a:spcPts val="600"/>
              </a:spcAft>
              <a:tabLst>
                <a:tab pos="457200" algn="l"/>
              </a:tabLst>
            </a:pPr>
            <a:r>
              <a:rPr lang="en-US"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 Growing Churches are Outsider Focused</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ts val="1565"/>
              </a:lnSpc>
              <a:spcAft>
                <a:spcPts val="600"/>
              </a:spcAft>
            </a:pPr>
            <a:r>
              <a:rPr lang="en-US" dirty="0" smtClean="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Growing churches focus on those outside the church. </a:t>
            </a:r>
            <a:r>
              <a:rPr lang="en-US"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Pastor speaks a message each week that appeals to those who don’t know Christ. Every ministry in the church puts a high priority on guests. Church events are geared towards reaching those in the community who don’t attend a church. The church budget is geared around evangelism. Discussions revolve around the best way to reach those far from Christ.</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ts val="1565"/>
              </a:lnSpc>
              <a:spcAft>
                <a:spcPts val="600"/>
              </a:spcAft>
            </a:pPr>
            <a:r>
              <a:rPr lang="en-US" dirty="0" smtClean="0">
                <a:solidFill>
                  <a:schemeClr val="accent1">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Dying churches focus on those inside the church. The Pastor speaks a message to the congregation each week with little thought of guests. Ministries in the church place a high priority on serving those inside the church. Church events are geared towards fellowshipping with one another. The church budget is geared towards keeping members happy. Discussions revolve around the color of the carpet.</a:t>
            </a:r>
          </a:p>
        </p:txBody>
      </p:sp>
    </p:spTree>
    <p:extLst>
      <p:ext uri="{BB962C8B-B14F-4D97-AF65-F5344CB8AC3E}">
        <p14:creationId xmlns:p14="http://schemas.microsoft.com/office/powerpoint/2010/main" val="177924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7109639"/>
          </a:xfrm>
          <a:prstGeom prst="rect">
            <a:avLst/>
          </a:prstGeom>
          <a:noFill/>
        </p:spPr>
        <p:txBody>
          <a:bodyPr wrap="square" rtlCol="0">
            <a:spAutoFit/>
          </a:bodyPr>
          <a:lstStyle/>
          <a:p>
            <a:endParaRPr lang="en-US" dirty="0"/>
          </a:p>
          <a:p>
            <a:r>
              <a:rPr lang="en-US" b="1" dirty="0"/>
              <a:t>Growing Churches are Staff Led</a:t>
            </a:r>
          </a:p>
          <a:p>
            <a:r>
              <a:rPr lang="en-US" dirty="0">
                <a:solidFill>
                  <a:srgbClr val="002060"/>
                </a:solidFill>
              </a:rPr>
              <a:t>In growing churches, the Senior Pastor is allowed to lead and make decisions based on the vision God has given him for the church.</a:t>
            </a:r>
            <a:r>
              <a:rPr lang="en-US" dirty="0"/>
              <a:t> The Senior Pastor is allowed to hire his own staff as the budget allows. The Senior Pastor decides what ministries to add and what ministries to cut. The Senior Pastor decides what events should take place and which shouldn’t</a:t>
            </a:r>
            <a:r>
              <a:rPr lang="en-US" dirty="0">
                <a:solidFill>
                  <a:srgbClr val="002060"/>
                </a:solidFill>
              </a:rPr>
              <a:t>. A Pastor searches for the lost sheep.</a:t>
            </a:r>
          </a:p>
          <a:p>
            <a:r>
              <a:rPr lang="en-US" dirty="0">
                <a:solidFill>
                  <a:schemeClr val="accent1">
                    <a:lumMod val="50000"/>
                  </a:schemeClr>
                </a:solidFill>
              </a:rPr>
              <a:t>In dying churches the church or church board lead and make decisions. The church or board nominate and approve any hires made. The church or board decides what ministries should be funded and which shouldn’t. The church or board decides what events should take place and which shouldn’t. In a dying church, the Pastor only has as much authority as the church or board chooses to give him</a:t>
            </a:r>
            <a:r>
              <a:rPr lang="en-US" dirty="0"/>
              <a:t>. </a:t>
            </a:r>
            <a:r>
              <a:rPr lang="en-US" sz="2400" dirty="0"/>
              <a:t>Basically, is the priest simply a Chaplain for a closed community?</a:t>
            </a:r>
          </a:p>
          <a:p>
            <a:endParaRPr lang="en-US" dirty="0"/>
          </a:p>
          <a:p>
            <a:r>
              <a:rPr lang="en-US" b="1" dirty="0"/>
              <a:t>Growing churches value innovation over tradition</a:t>
            </a:r>
            <a:r>
              <a:rPr lang="en-US" dirty="0"/>
              <a:t>.</a:t>
            </a:r>
          </a:p>
          <a:p>
            <a:r>
              <a:rPr lang="en-US" dirty="0"/>
              <a:t>Growing churches are innovative churches. They are always seeking out new ways to reach the communities they serve. They leverage technology for the benefit of the Gospel. </a:t>
            </a:r>
            <a:r>
              <a:rPr lang="en-US" dirty="0">
                <a:solidFill>
                  <a:srgbClr val="002060"/>
                </a:solidFill>
              </a:rPr>
              <a:t>Growing churches have a strong online presence through their website and social media accounts such as Facebook, Twitter, and </a:t>
            </a:r>
            <a:r>
              <a:rPr lang="en-US" dirty="0" err="1">
                <a:solidFill>
                  <a:srgbClr val="002060"/>
                </a:solidFill>
              </a:rPr>
              <a:t>Instagram</a:t>
            </a:r>
            <a:r>
              <a:rPr lang="en-US" dirty="0">
                <a:solidFill>
                  <a:srgbClr val="002060"/>
                </a:solidFill>
              </a:rPr>
              <a:t>. </a:t>
            </a:r>
            <a:r>
              <a:rPr lang="en-US" dirty="0"/>
              <a:t>Innovative churches believe the best way to make disciples is through community, so they embrace small groups. </a:t>
            </a:r>
            <a:r>
              <a:rPr lang="en-US" dirty="0">
                <a:solidFill>
                  <a:srgbClr val="002060"/>
                </a:solidFill>
              </a:rPr>
              <a:t>This does not mean we change our Faith or Holy Tradition, but we may need to adjust the manner in which we communicate it.  The Church has always found ways to express the One Faith in various cultures.  Cultures do change.  Russian culture is not what it was 100 years ago, 50 years ago or 30 years ago.  The same could be said for the U.S.A.</a:t>
            </a:r>
          </a:p>
          <a:p>
            <a:r>
              <a:rPr lang="en-US" dirty="0">
                <a:solidFill>
                  <a:schemeClr val="accent1">
                    <a:lumMod val="50000"/>
                  </a:schemeClr>
                </a:solidFill>
              </a:rPr>
              <a:t>Dying churches are churches so rooted in tradition they refuse to change. They are always seeking out ways to preserve what has already been established. They fear technology and believe it’s a danger to the Gospel. Dying churches have little to no online presence. </a:t>
            </a:r>
            <a:r>
              <a:rPr lang="en-US" dirty="0"/>
              <a:t>They believe the best way to make disciples is in a classroom, so they embrace class settings such as Sunday School.  </a:t>
            </a:r>
            <a:r>
              <a:rPr lang="en-US" dirty="0">
                <a:solidFill>
                  <a:schemeClr val="accent1">
                    <a:lumMod val="50000"/>
                  </a:schemeClr>
                </a:solidFill>
              </a:rPr>
              <a:t>Local customs of the historical Orthodox Church should never become an obstacle to the Gospel, as they are the packaging and not the content.</a:t>
            </a:r>
          </a:p>
          <a:p>
            <a:endParaRPr lang="en-US" dirty="0"/>
          </a:p>
        </p:txBody>
      </p:sp>
    </p:spTree>
    <p:extLst>
      <p:ext uri="{BB962C8B-B14F-4D97-AF65-F5344CB8AC3E}">
        <p14:creationId xmlns:p14="http://schemas.microsoft.com/office/powerpoint/2010/main" val="2211689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7779"/>
            <a:ext cx="12191999" cy="5909310"/>
          </a:xfrm>
          <a:prstGeom prst="rect">
            <a:avLst/>
          </a:prstGeom>
        </p:spPr>
        <p:txBody>
          <a:bodyPr wrap="square">
            <a:spAutoFit/>
          </a:bodyPr>
          <a:lstStyle/>
          <a:p>
            <a:r>
              <a:rPr lang="en-US" b="1" dirty="0"/>
              <a:t>Growing Churches have a bias toward action.</a:t>
            </a:r>
          </a:p>
          <a:p>
            <a:r>
              <a:rPr lang="en-US" dirty="0"/>
              <a:t>Growing churches get things done. They’re not satisfied with just talking about problems and opportunities. They do something about them. Growing churches are willing to make decisions that benefit the church, even though it may hurt some feelings. They’re not satisfied with waiting for those far from Christ come to them. They go out into the communities to reach people right where they are.</a:t>
            </a:r>
          </a:p>
          <a:p>
            <a:r>
              <a:rPr lang="en-US" dirty="0"/>
              <a:t>Dying churches talk about getting things done but never actually act. They talk about the same problems and opportunities over and over again but never do anything about them. Dying churches refuse to make hard decisions that may hurt someone’s feelings, even though it would benefit the church. They’re satisfied with who’s already in church and refuse to reach out to those outside the church.  As a priest I was told we don’t have room for anymore people, i.e., people new to the faith.  I was told to contact those who were there people who had fallen away.  When I did they then said the person was a trouble maker and wasn’t welcome.</a:t>
            </a:r>
          </a:p>
          <a:p>
            <a:endParaRPr lang="en-US" dirty="0"/>
          </a:p>
          <a:p>
            <a:r>
              <a:rPr lang="en-US" b="1" dirty="0"/>
              <a:t>Growing Churches Celebrate Well</a:t>
            </a:r>
          </a:p>
          <a:p>
            <a:r>
              <a:rPr lang="en-US" dirty="0"/>
              <a:t>Growing churches gather together to celebrate what God is doing in their church and community. There’s always a sense of excitement of what God may do next. Because of this people are hesitant to miss church. People are excited to serve and give back to the church because they see how it’s leading to life change. Smiles, handshakes, and hugs are frequently seen in a church that celebrates. PEOPLE EXPECT THE EXPERIENCE OF THE LORD’S PRESENCE TO CHANGE THEIR LIVES!</a:t>
            </a:r>
          </a:p>
          <a:p>
            <a:r>
              <a:rPr lang="en-US" dirty="0"/>
              <a:t>Dying churches gather together out of obligation. There’s never a sense of excitement about what God may do, so people don’t think twice about missing church. Most people refuse to serve or give back to the church because they never see how it’s impacting lives. Dying churches don’t have time for smiles, handshakes, and hugs because most people are looking to leave church as fast as possible</a:t>
            </a:r>
            <a:r>
              <a:rPr lang="en-US" dirty="0" smtClean="0"/>
              <a:t>.</a:t>
            </a:r>
            <a:endParaRPr lang="en-US" dirty="0"/>
          </a:p>
        </p:txBody>
      </p:sp>
    </p:spTree>
    <p:extLst>
      <p:ext uri="{BB962C8B-B14F-4D97-AF65-F5344CB8AC3E}">
        <p14:creationId xmlns:p14="http://schemas.microsoft.com/office/powerpoint/2010/main" val="3856402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0165" y="124691"/>
            <a:ext cx="1714499" cy="1200329"/>
          </a:xfrm>
          <a:prstGeom prst="rect">
            <a:avLst/>
          </a:prstGeom>
          <a:noFill/>
        </p:spPr>
        <p:txBody>
          <a:bodyPr wrap="square" rtlCol="0">
            <a:spAutoFit/>
          </a:bodyPr>
          <a:lstStyle/>
          <a:p>
            <a:r>
              <a:rPr lang="en-US" dirty="0" smtClean="0">
                <a:solidFill>
                  <a:srgbClr val="FF0000"/>
                </a:solidFill>
              </a:rPr>
              <a:t>Correction Mt Carmel has 43.8% that are age 66+</a:t>
            </a:r>
            <a:endParaRPr lang="en-US" dirty="0">
              <a:solidFill>
                <a:srgbClr val="FF0000"/>
              </a:solidFill>
            </a:endParaRPr>
          </a:p>
        </p:txBody>
      </p:sp>
      <p:pic>
        <p:nvPicPr>
          <p:cNvPr id="4" name="Picture 3"/>
          <p:cNvPicPr>
            <a:picLocks noChangeAspect="1"/>
          </p:cNvPicPr>
          <p:nvPr/>
        </p:nvPicPr>
        <p:blipFill>
          <a:blip r:embed="rId2"/>
          <a:stretch>
            <a:fillRect/>
          </a:stretch>
        </p:blipFill>
        <p:spPr>
          <a:xfrm>
            <a:off x="1889106" y="0"/>
            <a:ext cx="8663167" cy="6956139"/>
          </a:xfrm>
          <a:prstGeom prst="rect">
            <a:avLst/>
          </a:prstGeom>
        </p:spPr>
      </p:pic>
    </p:spTree>
    <p:extLst>
      <p:ext uri="{BB962C8B-B14F-4D97-AF65-F5344CB8AC3E}">
        <p14:creationId xmlns:p14="http://schemas.microsoft.com/office/powerpoint/2010/main" val="3020859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909" y="938795"/>
            <a:ext cx="11959936" cy="4801314"/>
          </a:xfrm>
          <a:prstGeom prst="rect">
            <a:avLst/>
          </a:prstGeom>
        </p:spPr>
        <p:txBody>
          <a:bodyPr wrap="square">
            <a:spAutoFit/>
          </a:bodyPr>
          <a:lstStyle/>
          <a:p>
            <a:endParaRPr lang="en-US" dirty="0"/>
          </a:p>
          <a:p>
            <a:r>
              <a:rPr lang="en-US" b="1" dirty="0"/>
              <a:t>Growing Churches have faith in God.</a:t>
            </a:r>
          </a:p>
          <a:p>
            <a:r>
              <a:rPr lang="en-US" dirty="0"/>
              <a:t>Growing churches believe God can do something great through their church. They embrace risk and take chances to advance the Gospel. They believe God is with them and through Him they can accomplish things that look impossible. Growing churches have meetings that are filled with ideas on how they can accomplish the vision God has given them. GROWING CHURCHES ARE MISSION MINDED WITH A DESIRE TO DO THE WORK OF THE CHURCH</a:t>
            </a:r>
            <a:r>
              <a:rPr lang="en-US" dirty="0" smtClean="0"/>
              <a:t>.</a:t>
            </a:r>
          </a:p>
          <a:p>
            <a:endParaRPr lang="en-US" dirty="0"/>
          </a:p>
          <a:p>
            <a:r>
              <a:rPr lang="en-US" dirty="0" smtClean="0"/>
              <a:t>Dying </a:t>
            </a:r>
            <a:r>
              <a:rPr lang="en-US" dirty="0"/>
              <a:t>churches believe God has forgotten them. Maybe there was a time when God did something great in their church, but that was a long time ago. They avoid risk at all costs and never take chances. They allow fear to control their decisions. Dying churches forget that God is with them, and so everything looks impossible to them. Their meetings are filled with excuses on why they can’t do something.</a:t>
            </a:r>
          </a:p>
          <a:p>
            <a:endParaRPr lang="en-US" dirty="0"/>
          </a:p>
          <a:p>
            <a:r>
              <a:rPr lang="en-US" dirty="0">
                <a:solidFill>
                  <a:srgbClr val="0070C0"/>
                </a:solidFill>
              </a:rPr>
              <a:t>If you serve in a dying church, there is hope. You may have forgotten God, but God has not forgotten you. The good news is the God we serve specializes in bringing the dead back to life, and that may be just what your church needs.</a:t>
            </a:r>
          </a:p>
          <a:p>
            <a:r>
              <a:rPr lang="en-US" dirty="0"/>
              <a:t>Travis Stephens is a husband, father, and executive pastor of a small town church that grew large. He has a passion for helping small town churches and pastors. So most of what he writes about focuses on helping churches and ministry leaders take steps to grow themselves and the churches they serve. Learn more athttp://travisstephens.me</a:t>
            </a:r>
          </a:p>
        </p:txBody>
      </p:sp>
    </p:spTree>
    <p:extLst>
      <p:ext uri="{BB962C8B-B14F-4D97-AF65-F5344CB8AC3E}">
        <p14:creationId xmlns:p14="http://schemas.microsoft.com/office/powerpoint/2010/main" val="3278014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5863" y="103910"/>
            <a:ext cx="12119264" cy="6632585"/>
          </a:xfrm>
          <a:prstGeom prst="rect">
            <a:avLst/>
          </a:prstGeom>
          <a:noFill/>
        </p:spPr>
        <p:txBody>
          <a:bodyPr wrap="square" rtlCol="0">
            <a:spAutoFit/>
          </a:bodyPr>
          <a:lstStyle/>
          <a:p>
            <a:pPr algn="ctr" fontAlgn="base">
              <a:lnSpc>
                <a:spcPts val="1800"/>
              </a:lnSpc>
            </a:pPr>
            <a:r>
              <a:rPr lang="en-US" sz="2000" dirty="0" smtClean="0">
                <a:solidFill>
                  <a:srgbClr val="121110"/>
                </a:solidFill>
                <a:effectLst/>
                <a:latin typeface="Copperplate Gothic Light"/>
                <a:ea typeface="Times New Roman" panose="02020603050405020304" pitchFamily="18" charset="0"/>
                <a:cs typeface="Times New Roman" panose="02020603050405020304" pitchFamily="18" charset="0"/>
              </a:rPr>
              <a:t>The Scandal of Biblical Illiteracy: It’s our Problem, by Albert </a:t>
            </a:r>
            <a:r>
              <a:rPr lang="en-US" sz="2000" dirty="0" err="1" smtClean="0">
                <a:solidFill>
                  <a:srgbClr val="121110"/>
                </a:solidFill>
                <a:effectLst/>
                <a:latin typeface="Copperplate Gothic Light"/>
                <a:ea typeface="Times New Roman" panose="02020603050405020304" pitchFamily="18" charset="0"/>
                <a:cs typeface="Times New Roman" panose="02020603050405020304" pitchFamily="18" charset="0"/>
              </a:rPr>
              <a:t>Mohler</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fontAlgn="base">
              <a:lnSpc>
                <a:spcPts val="2000"/>
              </a:lnSpc>
            </a:pPr>
            <a:r>
              <a:rPr lang="en-US" sz="2800" b="0" dirty="0" smtClean="0">
                <a:solidFill>
                  <a:srgbClr val="FFFFFF"/>
                </a:solidFill>
                <a:effectLst/>
                <a:latin typeface="inherit"/>
                <a:ea typeface="Times New Roman" panose="02020603050405020304" pitchFamily="18" charset="0"/>
              </a:rPr>
              <a:t>We will not believe more than we know, and we will not live higher than</a:t>
            </a:r>
          </a:p>
          <a:p>
            <a:pPr algn="ctr" fontAlgn="base">
              <a:lnSpc>
                <a:spcPts val="2000"/>
              </a:lnSpc>
            </a:pPr>
            <a:r>
              <a:rPr lang="en-US" sz="2800" b="0" dirty="0" smtClean="0">
                <a:solidFill>
                  <a:srgbClr val="0070C0"/>
                </a:solidFill>
                <a:effectLst/>
                <a:latin typeface="inherit"/>
                <a:ea typeface="Times New Roman" panose="02020603050405020304" pitchFamily="18" charset="0"/>
              </a:rPr>
              <a:t> </a:t>
            </a:r>
            <a:r>
              <a:rPr lang="en-US" b="1" dirty="0" smtClean="0">
                <a:solidFill>
                  <a:srgbClr val="0070C0"/>
                </a:solidFill>
                <a:effectLst/>
                <a:latin typeface="Georgia" panose="02040502050405020303" pitchFamily="18" charset="0"/>
                <a:ea typeface="Times New Roman" panose="02020603050405020304" pitchFamily="18" charset="0"/>
              </a:rPr>
              <a:t>We will not believe more than we know,</a:t>
            </a:r>
            <a:endParaRPr lang="en-US" sz="2800" b="1" dirty="0" smtClean="0">
              <a:solidFill>
                <a:srgbClr val="0070C0"/>
              </a:solidFill>
              <a:effectLst/>
              <a:latin typeface="Times New Roman" panose="02020603050405020304" pitchFamily="18" charset="0"/>
              <a:ea typeface="Times New Roman" panose="02020603050405020304" pitchFamily="18" charset="0"/>
            </a:endParaRPr>
          </a:p>
          <a:p>
            <a:pPr algn="ctr" fontAlgn="base">
              <a:lnSpc>
                <a:spcPts val="2000"/>
              </a:lnSpc>
            </a:pPr>
            <a:r>
              <a:rPr lang="en-US" b="1" dirty="0" smtClean="0">
                <a:solidFill>
                  <a:srgbClr val="0070C0"/>
                </a:solidFill>
                <a:effectLst/>
                <a:latin typeface="Georgia" panose="02040502050405020303" pitchFamily="18" charset="0"/>
                <a:ea typeface="Times New Roman" panose="02020603050405020304" pitchFamily="18" charset="0"/>
              </a:rPr>
              <a:t>and we will not live higher than our beliefs!</a:t>
            </a:r>
            <a:endParaRPr lang="en-US" sz="2800" b="1" dirty="0" smtClean="0">
              <a:solidFill>
                <a:srgbClr val="0070C0"/>
              </a:solidFill>
              <a:effectLst/>
              <a:latin typeface="Times New Roman" panose="02020603050405020304" pitchFamily="18" charset="0"/>
              <a:ea typeface="Times New Roman" panose="02020603050405020304" pitchFamily="18" charset="0"/>
            </a:endParaRPr>
          </a:p>
          <a:p>
            <a:pPr fontAlgn="base">
              <a:lnSpc>
                <a:spcPts val="1800"/>
              </a:lnSpc>
            </a:pPr>
            <a:r>
              <a:rPr lang="en-US" dirty="0" smtClean="0">
                <a:solidFill>
                  <a:srgbClr val="121110"/>
                </a:solidFill>
                <a:effectLst/>
                <a:latin typeface="Georgia" panose="02040502050405020303" pitchFamily="18" charset="0"/>
                <a:ea typeface="Times New Roman" panose="02020603050405020304" pitchFamily="18" charset="0"/>
                <a:cs typeface="Times New Roman" panose="02020603050405020304" pitchFamily="18" charset="0"/>
              </a:rPr>
              <a:t> </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ts val="1800"/>
              </a:lnSpc>
            </a:pPr>
            <a:r>
              <a:rPr lang="en-US" dirty="0" smtClean="0">
                <a:solidFill>
                  <a:srgbClr val="121110"/>
                </a:solidFill>
                <a:effectLst/>
                <a:latin typeface="Georgia" panose="02040502050405020303" pitchFamily="18" charset="0"/>
                <a:ea typeface="Times New Roman" panose="02020603050405020304" pitchFamily="18" charset="0"/>
                <a:cs typeface="Times New Roman" panose="02020603050405020304" pitchFamily="18" charset="0"/>
              </a:rPr>
              <a:t>America’s evangelical Christians are rightly concerned about the secular worldview’s rejection of biblical Christianity; we ought to give some urgent attention to a problem much closer to home–biblical illiteracy in the church. This scandalous problem is our own, and it’s up to us to fix it.</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ts val="1800"/>
              </a:lnSpc>
            </a:pPr>
            <a:r>
              <a:rPr lang="en-US" dirty="0" smtClean="0">
                <a:solidFill>
                  <a:srgbClr val="121110"/>
                </a:solidFill>
                <a:effectLst/>
                <a:latin typeface="Georgia" panose="02040502050405020303" pitchFamily="18" charset="0"/>
                <a:ea typeface="Times New Roman" panose="02020603050405020304" pitchFamily="18" charset="0"/>
                <a:cs typeface="Times New Roman" panose="02020603050405020304" pitchFamily="18" charset="0"/>
              </a:rPr>
              <a:t> </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ts val="1800"/>
              </a:lnSpc>
            </a:pPr>
            <a:r>
              <a:rPr lang="en-US" dirty="0" smtClean="0">
                <a:solidFill>
                  <a:srgbClr val="121110"/>
                </a:solidFill>
                <a:effectLst/>
                <a:latin typeface="Georgia" panose="02040502050405020303" pitchFamily="18" charset="0"/>
                <a:ea typeface="Times New Roman" panose="02020603050405020304" pitchFamily="18" charset="0"/>
                <a:cs typeface="Times New Roman" panose="02020603050405020304" pitchFamily="18" charset="0"/>
              </a:rPr>
              <a:t>Researchers George Gallup and Jim </a:t>
            </a:r>
            <a:r>
              <a:rPr lang="en-US" dirty="0" err="1" smtClean="0">
                <a:solidFill>
                  <a:srgbClr val="121110"/>
                </a:solidFill>
                <a:effectLst/>
                <a:latin typeface="Georgia" panose="02040502050405020303" pitchFamily="18" charset="0"/>
                <a:ea typeface="Times New Roman" panose="02020603050405020304" pitchFamily="18" charset="0"/>
                <a:cs typeface="Times New Roman" panose="02020603050405020304" pitchFamily="18" charset="0"/>
              </a:rPr>
              <a:t>Castelli</a:t>
            </a:r>
            <a:r>
              <a:rPr lang="en-US" dirty="0" smtClean="0">
                <a:solidFill>
                  <a:srgbClr val="121110"/>
                </a:solidFill>
                <a:effectLst/>
                <a:latin typeface="Georgia" panose="02040502050405020303" pitchFamily="18" charset="0"/>
                <a:ea typeface="Times New Roman" panose="02020603050405020304" pitchFamily="18" charset="0"/>
                <a:cs typeface="Times New Roman" panose="02020603050405020304" pitchFamily="18" charset="0"/>
              </a:rPr>
              <a:t> put the problem squarely: </a:t>
            </a:r>
            <a:r>
              <a:rPr lang="en-US" dirty="0" smtClean="0">
                <a:solidFill>
                  <a:srgbClr val="0070C0"/>
                </a:solidFill>
                <a:effectLst/>
                <a:latin typeface="Georgia" panose="02040502050405020303" pitchFamily="18" charset="0"/>
                <a:ea typeface="Times New Roman" panose="02020603050405020304" pitchFamily="18" charset="0"/>
                <a:cs typeface="Times New Roman" panose="02020603050405020304" pitchFamily="18" charset="0"/>
              </a:rPr>
              <a:t>“Americans revere the Bible–but, by and large, they don’t read it. And because they don’t read it, they have become a nation of biblical illiterates.” How bad is it? Researchers tell us that it’s worse than most could imagine.</a:t>
            </a:r>
            <a:endParaRPr lang="en-US" sz="1600"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ts val="1800"/>
              </a:lnSpc>
            </a:pPr>
            <a:r>
              <a:rPr lang="en-US" dirty="0" smtClean="0">
                <a:solidFill>
                  <a:srgbClr val="0070C0"/>
                </a:solidFill>
                <a:effectLst/>
                <a:latin typeface="Georgia" panose="02040502050405020303" pitchFamily="18" charset="0"/>
                <a:ea typeface="Times New Roman" panose="02020603050405020304" pitchFamily="18" charset="0"/>
                <a:cs typeface="Times New Roman" panose="02020603050405020304" pitchFamily="18" charset="0"/>
              </a:rPr>
              <a:t> </a:t>
            </a:r>
            <a:endParaRPr lang="en-US" sz="1600"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ts val="1800"/>
              </a:lnSpc>
            </a:pPr>
            <a:r>
              <a:rPr lang="en-US" dirty="0" smtClean="0">
                <a:solidFill>
                  <a:srgbClr val="0070C0"/>
                </a:solidFill>
                <a:effectLst/>
                <a:latin typeface="Georgia" panose="02040502050405020303" pitchFamily="18" charset="0"/>
                <a:ea typeface="Times New Roman" panose="02020603050405020304" pitchFamily="18" charset="0"/>
                <a:cs typeface="Times New Roman" panose="02020603050405020304" pitchFamily="18" charset="0"/>
              </a:rPr>
              <a:t>Fewer than half of all adults can name the four gospels. Many Christians cannot identify more than two or three of the disciples. According to data from the </a:t>
            </a:r>
            <a:r>
              <a:rPr lang="en-US" dirty="0" err="1" smtClean="0">
                <a:solidFill>
                  <a:srgbClr val="0070C0"/>
                </a:solidFill>
                <a:effectLst/>
                <a:latin typeface="Georgia" panose="02040502050405020303" pitchFamily="18" charset="0"/>
                <a:ea typeface="Times New Roman" panose="02020603050405020304" pitchFamily="18" charset="0"/>
                <a:cs typeface="Times New Roman" panose="02020603050405020304" pitchFamily="18" charset="0"/>
              </a:rPr>
              <a:t>Barna</a:t>
            </a:r>
            <a:r>
              <a:rPr lang="en-US" dirty="0" smtClean="0">
                <a:solidFill>
                  <a:srgbClr val="0070C0"/>
                </a:solidFill>
                <a:effectLst/>
                <a:latin typeface="Georgia" panose="02040502050405020303" pitchFamily="18" charset="0"/>
                <a:ea typeface="Times New Roman" panose="02020603050405020304" pitchFamily="18" charset="0"/>
                <a:cs typeface="Times New Roman" panose="02020603050405020304" pitchFamily="18" charset="0"/>
              </a:rPr>
              <a:t> Research Group, 60 percent of Americans can’t name even five of the Ten Commandments. “No wonder people break the Ten Commandments all the time. They don’t know what they are,” </a:t>
            </a:r>
            <a:r>
              <a:rPr lang="en-US" dirty="0" smtClean="0">
                <a:solidFill>
                  <a:srgbClr val="121110"/>
                </a:solidFill>
                <a:effectLst/>
                <a:latin typeface="Georgia" panose="02040502050405020303" pitchFamily="18" charset="0"/>
                <a:ea typeface="Times New Roman" panose="02020603050405020304" pitchFamily="18" charset="0"/>
                <a:cs typeface="Times New Roman" panose="02020603050405020304" pitchFamily="18" charset="0"/>
              </a:rPr>
              <a:t>said George </a:t>
            </a:r>
            <a:r>
              <a:rPr lang="en-US" dirty="0" err="1" smtClean="0">
                <a:solidFill>
                  <a:srgbClr val="121110"/>
                </a:solidFill>
                <a:effectLst/>
                <a:latin typeface="Georgia" panose="02040502050405020303" pitchFamily="18" charset="0"/>
                <a:ea typeface="Times New Roman" panose="02020603050405020304" pitchFamily="18" charset="0"/>
                <a:cs typeface="Times New Roman" panose="02020603050405020304" pitchFamily="18" charset="0"/>
              </a:rPr>
              <a:t>Barna</a:t>
            </a:r>
            <a:r>
              <a:rPr lang="en-US" dirty="0" smtClean="0">
                <a:solidFill>
                  <a:srgbClr val="121110"/>
                </a:solidFill>
                <a:effectLst/>
                <a:latin typeface="Georgia" panose="02040502050405020303" pitchFamily="18" charset="0"/>
                <a:ea typeface="Times New Roman" panose="02020603050405020304" pitchFamily="18" charset="0"/>
                <a:cs typeface="Times New Roman" panose="02020603050405020304" pitchFamily="18" charset="0"/>
              </a:rPr>
              <a:t>, president of the firm. The bottom line? “Increasingly, America is biblically illiterate.” [</a:t>
            </a:r>
            <a:r>
              <a:rPr lang="en-US" u="none" strike="noStrike" dirty="0" smtClean="0">
                <a:solidFill>
                  <a:srgbClr val="FF5D1D"/>
                </a:solidFill>
                <a:effectLst/>
                <a:latin typeface="inherit"/>
                <a:ea typeface="Times New Roman" panose="02020603050405020304" pitchFamily="18" charset="0"/>
                <a:cs typeface="Times New Roman" panose="02020603050405020304" pitchFamily="18" charset="0"/>
                <a:hlinkClick r:id="rId2"/>
              </a:rPr>
              <a:t>see </a:t>
            </a:r>
            <a:r>
              <a:rPr lang="en-US" u="none" strike="noStrike" dirty="0" err="1" smtClean="0">
                <a:solidFill>
                  <a:srgbClr val="FF5D1D"/>
                </a:solidFill>
                <a:effectLst/>
                <a:latin typeface="inherit"/>
                <a:ea typeface="Times New Roman" panose="02020603050405020304" pitchFamily="18" charset="0"/>
                <a:cs typeface="Times New Roman" panose="02020603050405020304" pitchFamily="18" charset="0"/>
                <a:hlinkClick r:id="rId2"/>
              </a:rPr>
              <a:t>Barna</a:t>
            </a:r>
            <a:r>
              <a:rPr lang="en-US" u="none" strike="noStrike" dirty="0" smtClean="0">
                <a:solidFill>
                  <a:srgbClr val="FF5D1D"/>
                </a:solidFill>
                <a:effectLst/>
                <a:latin typeface="inherit"/>
                <a:ea typeface="Times New Roman" panose="02020603050405020304" pitchFamily="18" charset="0"/>
                <a:cs typeface="Times New Roman" panose="02020603050405020304" pitchFamily="18" charset="0"/>
                <a:hlinkClick r:id="rId2"/>
              </a:rPr>
              <a:t> Group’s web site</a:t>
            </a:r>
            <a:r>
              <a:rPr lang="en-US" dirty="0" smtClean="0">
                <a:solidFill>
                  <a:srgbClr val="121110"/>
                </a:solidFill>
                <a:effectLst/>
                <a:latin typeface="Georgia" panose="02040502050405020303" pitchFamily="18" charset="0"/>
                <a:ea typeface="Times New Roman" panose="02020603050405020304" pitchFamily="18" charset="0"/>
                <a:cs typeface="Times New Roman" panose="02020603050405020304" pitchFamily="18" charset="0"/>
              </a:rPr>
              <a:t>]</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ts val="1800"/>
              </a:lnSpc>
            </a:pPr>
            <a:r>
              <a:rPr lang="en-US" dirty="0" smtClean="0">
                <a:solidFill>
                  <a:srgbClr val="121110"/>
                </a:solidFill>
                <a:effectLst/>
                <a:latin typeface="Georgia" panose="02040502050405020303" pitchFamily="18" charset="0"/>
                <a:ea typeface="Times New Roman" panose="02020603050405020304" pitchFamily="18" charset="0"/>
                <a:cs typeface="Times New Roman" panose="02020603050405020304" pitchFamily="18" charset="0"/>
              </a:rPr>
              <a:t> </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ts val="1800"/>
              </a:lnSpc>
            </a:pPr>
            <a:r>
              <a:rPr lang="en-US" dirty="0" smtClean="0">
                <a:solidFill>
                  <a:srgbClr val="121110"/>
                </a:solidFill>
                <a:effectLst/>
                <a:latin typeface="Georgia" panose="02040502050405020303" pitchFamily="18" charset="0"/>
                <a:ea typeface="Times New Roman" panose="02020603050405020304" pitchFamily="18" charset="0"/>
                <a:cs typeface="Times New Roman" panose="02020603050405020304" pitchFamily="18" charset="0"/>
              </a:rPr>
              <a:t>Multiple surveys reveal the problem in stark terms</a:t>
            </a:r>
            <a:r>
              <a:rPr lang="en-US" dirty="0" smtClean="0">
                <a:solidFill>
                  <a:srgbClr val="FF0000"/>
                </a:solidFill>
                <a:effectLst/>
                <a:latin typeface="Georgia" panose="02040502050405020303" pitchFamily="18" charset="0"/>
                <a:ea typeface="Times New Roman" panose="02020603050405020304" pitchFamily="18" charset="0"/>
                <a:cs typeface="Times New Roman" panose="02020603050405020304" pitchFamily="18" charset="0"/>
              </a:rPr>
              <a:t>. </a:t>
            </a:r>
            <a:r>
              <a:rPr lang="en-US" dirty="0" smtClean="0">
                <a:solidFill>
                  <a:srgbClr val="0070C0"/>
                </a:solidFill>
                <a:effectLst/>
                <a:latin typeface="Georgia" panose="02040502050405020303" pitchFamily="18" charset="0"/>
                <a:ea typeface="Times New Roman" panose="02020603050405020304" pitchFamily="18" charset="0"/>
                <a:cs typeface="Times New Roman" panose="02020603050405020304" pitchFamily="18" charset="0"/>
              </a:rPr>
              <a:t>According to 82 percent of Americans, “God helps those who help themselves,” is a Bible verse. Those identified as born-again Christians did better–by one percent. A majority of adults think the Bible teaches that the most important purpose in life is taking care of one’s family.</a:t>
            </a:r>
            <a:endParaRPr lang="en-US" sz="1600"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ts val="1800"/>
              </a:lnSpc>
            </a:pPr>
            <a:r>
              <a:rPr lang="en-US" dirty="0" smtClean="0">
                <a:solidFill>
                  <a:srgbClr val="121110"/>
                </a:solidFill>
                <a:effectLst/>
                <a:latin typeface="Georgia" panose="02040502050405020303" pitchFamily="18" charset="0"/>
                <a:ea typeface="Times New Roman" panose="02020603050405020304" pitchFamily="18" charset="0"/>
                <a:cs typeface="Times New Roman" panose="02020603050405020304" pitchFamily="18" charset="0"/>
              </a:rPr>
              <a:t> </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ts val="1800"/>
              </a:lnSpc>
            </a:pPr>
            <a:r>
              <a:rPr lang="en-US" dirty="0" smtClean="0">
                <a:solidFill>
                  <a:srgbClr val="121110"/>
                </a:solidFill>
                <a:effectLst/>
                <a:latin typeface="Georgia" panose="02040502050405020303" pitchFamily="18" charset="0"/>
                <a:ea typeface="Times New Roman" panose="02020603050405020304" pitchFamily="18" charset="0"/>
                <a:cs typeface="Times New Roman" panose="02020603050405020304" pitchFamily="18" charset="0"/>
              </a:rPr>
              <a:t>Some of the statistics are enough to perplex even those aware of the problem. A </a:t>
            </a:r>
            <a:r>
              <a:rPr lang="en-US" dirty="0" err="1" smtClean="0">
                <a:solidFill>
                  <a:srgbClr val="121110"/>
                </a:solidFill>
                <a:effectLst/>
                <a:latin typeface="Georgia" panose="02040502050405020303" pitchFamily="18" charset="0"/>
                <a:ea typeface="Times New Roman" panose="02020603050405020304" pitchFamily="18" charset="0"/>
                <a:cs typeface="Times New Roman" panose="02020603050405020304" pitchFamily="18" charset="0"/>
              </a:rPr>
              <a:t>Barna</a:t>
            </a:r>
            <a:r>
              <a:rPr lang="en-US" dirty="0" smtClean="0">
                <a:solidFill>
                  <a:srgbClr val="121110"/>
                </a:solidFill>
                <a:effectLst/>
                <a:latin typeface="Georgia" panose="02040502050405020303" pitchFamily="18" charset="0"/>
                <a:ea typeface="Times New Roman" panose="02020603050405020304" pitchFamily="18" charset="0"/>
                <a:cs typeface="Times New Roman" panose="02020603050405020304" pitchFamily="18" charset="0"/>
              </a:rPr>
              <a:t> poll indicated that </a:t>
            </a:r>
            <a:r>
              <a:rPr lang="en-US" dirty="0" smtClean="0">
                <a:solidFill>
                  <a:srgbClr val="0070C0"/>
                </a:solidFill>
                <a:effectLst/>
                <a:latin typeface="Georgia" panose="02040502050405020303" pitchFamily="18" charset="0"/>
                <a:ea typeface="Times New Roman" panose="02020603050405020304" pitchFamily="18" charset="0"/>
                <a:cs typeface="Times New Roman" panose="02020603050405020304" pitchFamily="18" charset="0"/>
              </a:rPr>
              <a:t>at least 12 percent of adults believe that Joan of Arc was Noah’s wife. Another survey of graduating high school seniors revealed that over 50 percent thought that Sodom and Gomorrah were husband and wife. A considerable number of respondents to one poll indicated that the Sermon on the Mount was preached by Billy Graham. We are in big trouble.</a:t>
            </a:r>
            <a:endParaRPr lang="en-US" sz="1600"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ts val="1800"/>
              </a:lnSpc>
            </a:pPr>
            <a:r>
              <a:rPr lang="en-US" dirty="0" smtClean="0">
                <a:solidFill>
                  <a:srgbClr val="FF0000"/>
                </a:solidFill>
                <a:effectLst/>
                <a:latin typeface="Georgia" panose="02040502050405020303"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0287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541819" y="121227"/>
            <a:ext cx="6096000" cy="6096000"/>
          </a:xfrm>
          <a:prstGeom prst="rect">
            <a:avLst/>
          </a:prstGeom>
        </p:spPr>
      </p:pic>
      <p:sp>
        <p:nvSpPr>
          <p:cNvPr id="2" name="TextBox 1"/>
          <p:cNvSpPr txBox="1"/>
          <p:nvPr/>
        </p:nvSpPr>
        <p:spPr>
          <a:xfrm>
            <a:off x="72736" y="290945"/>
            <a:ext cx="5091546" cy="6740307"/>
          </a:xfrm>
          <a:prstGeom prst="rect">
            <a:avLst/>
          </a:prstGeom>
          <a:noFill/>
        </p:spPr>
        <p:txBody>
          <a:bodyPr wrap="square" rtlCol="0">
            <a:spAutoFit/>
          </a:bodyPr>
          <a:lstStyle/>
          <a:p>
            <a:r>
              <a:rPr lang="en-US" sz="2400" dirty="0" smtClean="0"/>
              <a:t>There are a plethora of articles online about Biblical Illiteracy.  There was even one addressing the ignorance of the Bible by evangelical television preachers.</a:t>
            </a:r>
          </a:p>
          <a:p>
            <a:endParaRPr lang="en-US" sz="2400" dirty="0"/>
          </a:p>
          <a:p>
            <a:r>
              <a:rPr lang="en-US" sz="2400" dirty="0" smtClean="0"/>
              <a:t>Just because one may quote Scripture does not mean they understand it.</a:t>
            </a:r>
          </a:p>
          <a:p>
            <a:endParaRPr lang="en-US" sz="2400" dirty="0"/>
          </a:p>
          <a:p>
            <a:r>
              <a:rPr lang="en-US" sz="2400" dirty="0" smtClean="0"/>
              <a:t>Scripture is in the understanding, not in the reading.</a:t>
            </a:r>
          </a:p>
          <a:p>
            <a:endParaRPr lang="en-US" sz="2400" dirty="0"/>
          </a:p>
          <a:p>
            <a:r>
              <a:rPr lang="en-US" sz="2400" dirty="0" smtClean="0"/>
              <a:t>Years ago, when Fr Georges </a:t>
            </a:r>
            <a:r>
              <a:rPr lang="en-US" sz="2400" dirty="0" err="1" smtClean="0"/>
              <a:t>Florovsky</a:t>
            </a:r>
            <a:r>
              <a:rPr lang="en-US" sz="2400" dirty="0" smtClean="0"/>
              <a:t> wrote, Bible, Church and Tradition, he spoke of the lost Scriptural Mind.</a:t>
            </a:r>
          </a:p>
          <a:p>
            <a:endParaRPr lang="en-US" sz="2400" dirty="0"/>
          </a:p>
          <a:p>
            <a:r>
              <a:rPr lang="en-US" sz="2400" dirty="0" smtClean="0"/>
              <a:t>Scripture is a core part of OUR TRADITION</a:t>
            </a:r>
            <a:endParaRPr lang="en-US" sz="2400" dirty="0"/>
          </a:p>
        </p:txBody>
      </p:sp>
    </p:spTree>
    <p:extLst>
      <p:ext uri="{BB962C8B-B14F-4D97-AF65-F5344CB8AC3E}">
        <p14:creationId xmlns:p14="http://schemas.microsoft.com/office/powerpoint/2010/main" val="2306838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56659" y="-72737"/>
            <a:ext cx="5829300" cy="7543800"/>
          </a:xfrm>
          <a:prstGeom prst="rect">
            <a:avLst/>
          </a:prstGeom>
        </p:spPr>
      </p:pic>
    </p:spTree>
    <p:extLst>
      <p:ext uri="{BB962C8B-B14F-4D97-AF65-F5344CB8AC3E}">
        <p14:creationId xmlns:p14="http://schemas.microsoft.com/office/powerpoint/2010/main" val="2279818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736" y="155864"/>
            <a:ext cx="12032673" cy="6555641"/>
          </a:xfrm>
          <a:prstGeom prst="rect">
            <a:avLst/>
          </a:prstGeom>
          <a:noFill/>
        </p:spPr>
        <p:txBody>
          <a:bodyPr wrap="square" rtlCol="0">
            <a:spAutoFit/>
          </a:bodyPr>
          <a:lstStyle/>
          <a:p>
            <a:pPr algn="ctr"/>
            <a:r>
              <a:rPr lang="en-US" sz="2000" dirty="0" smtClean="0"/>
              <a:t>We profess to be the true Faith! </a:t>
            </a:r>
          </a:p>
          <a:p>
            <a:pPr algn="ctr"/>
            <a:endParaRPr lang="en-US" sz="2000" dirty="0"/>
          </a:p>
          <a:p>
            <a:pPr algn="ctr"/>
            <a:r>
              <a:rPr lang="en-US" sz="2000" dirty="0" smtClean="0"/>
              <a:t>Are we able to answer questions about our faith?</a:t>
            </a:r>
          </a:p>
          <a:p>
            <a:pPr algn="ctr"/>
            <a:endParaRPr lang="en-US" sz="2000" dirty="0"/>
          </a:p>
          <a:p>
            <a:pPr algn="ctr"/>
            <a:r>
              <a:rPr lang="en-US" sz="2000" dirty="0" smtClean="0"/>
              <a:t>If we have a prayer corner like Baba had, with a prayer book, incense burner, </a:t>
            </a:r>
          </a:p>
          <a:p>
            <a:pPr algn="ctr"/>
            <a:r>
              <a:rPr lang="en-US" sz="2000" dirty="0" smtClean="0"/>
              <a:t>Holy Water, Blessed Oil, a Bible, and a Prayer List.  </a:t>
            </a:r>
          </a:p>
          <a:p>
            <a:pPr algn="ctr"/>
            <a:endParaRPr lang="en-US" sz="2000" dirty="0"/>
          </a:p>
          <a:p>
            <a:pPr algn="ctr"/>
            <a:r>
              <a:rPr lang="en-US" sz="2000" dirty="0" smtClean="0"/>
              <a:t>Do we actually use it? </a:t>
            </a:r>
          </a:p>
          <a:p>
            <a:pPr algn="ctr"/>
            <a:endParaRPr lang="en-US" sz="2000" dirty="0"/>
          </a:p>
          <a:p>
            <a:pPr algn="ctr"/>
            <a:r>
              <a:rPr lang="en-US" sz="2000" dirty="0" smtClean="0"/>
              <a:t>Have we merely preserved the trappings of our Faith and neglected the CONTENT?</a:t>
            </a:r>
          </a:p>
          <a:p>
            <a:pPr algn="ctr"/>
            <a:endParaRPr lang="en-US" sz="2000" dirty="0"/>
          </a:p>
          <a:p>
            <a:pPr algn="ctr"/>
            <a:r>
              <a:rPr lang="en-US" sz="2000" dirty="0" smtClean="0"/>
              <a:t>If we have not read through the Bible,</a:t>
            </a:r>
          </a:p>
          <a:p>
            <a:pPr algn="ctr"/>
            <a:r>
              <a:rPr lang="en-US" sz="2000" dirty="0" smtClean="0"/>
              <a:t>Cannot explain the Creed</a:t>
            </a:r>
          </a:p>
          <a:p>
            <a:pPr algn="ctr"/>
            <a:r>
              <a:rPr lang="en-US" sz="2000" dirty="0" smtClean="0"/>
              <a:t>Do not know that we believe Christ was raised bodily as will His Saints.</a:t>
            </a:r>
          </a:p>
          <a:p>
            <a:pPr algn="ctr"/>
            <a:endParaRPr lang="en-US" sz="2000" dirty="0"/>
          </a:p>
          <a:p>
            <a:pPr algn="ctr"/>
            <a:r>
              <a:rPr lang="en-US" sz="2000" dirty="0" smtClean="0"/>
              <a:t>We have neglected the content of our FAITH.</a:t>
            </a:r>
          </a:p>
          <a:p>
            <a:pPr algn="ctr"/>
            <a:endParaRPr lang="en-US" sz="2000" dirty="0"/>
          </a:p>
          <a:p>
            <a:pPr algn="ctr"/>
            <a:r>
              <a:rPr lang="en-US" sz="2000" dirty="0" smtClean="0"/>
              <a:t>How can we assume leadership positions of a Church if we do not </a:t>
            </a:r>
            <a:r>
              <a:rPr lang="en-US" sz="2000" b="1" i="1" dirty="0" smtClean="0"/>
              <a:t>know and practice</a:t>
            </a:r>
            <a:r>
              <a:rPr lang="en-US" sz="2000" dirty="0" smtClean="0"/>
              <a:t> our faith or </a:t>
            </a:r>
          </a:p>
          <a:p>
            <a:pPr algn="ctr"/>
            <a:r>
              <a:rPr lang="en-US" sz="2000" dirty="0" smtClean="0"/>
              <a:t>The MISSION of the Church?</a:t>
            </a:r>
          </a:p>
          <a:p>
            <a:pPr algn="ctr"/>
            <a:endParaRPr lang="en-US" sz="2000" dirty="0"/>
          </a:p>
          <a:p>
            <a:pPr algn="ctr"/>
            <a:endParaRPr lang="en-US" sz="2000" dirty="0"/>
          </a:p>
        </p:txBody>
      </p:sp>
    </p:spTree>
    <p:extLst>
      <p:ext uri="{BB962C8B-B14F-4D97-AF65-F5344CB8AC3E}">
        <p14:creationId xmlns:p14="http://schemas.microsoft.com/office/powerpoint/2010/main" val="1044593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05409" cy="6095579"/>
          </a:xfrm>
          <a:prstGeom prst="rect">
            <a:avLst/>
          </a:prstGeom>
          <a:noFill/>
        </p:spPr>
        <p:txBody>
          <a:bodyPr wrap="square" rtlCol="0">
            <a:spAutoFit/>
          </a:bodyPr>
          <a:lstStyle/>
          <a:p>
            <a:pPr algn="just" fontAlgn="base">
              <a:lnSpc>
                <a:spcPts val="1800"/>
              </a:lnSpc>
            </a:pPr>
            <a:endParaRPr lang="en-US" sz="16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fontAlgn="base">
              <a:lnSpc>
                <a:spcPts val="1800"/>
              </a:lnSpc>
            </a:pPr>
            <a:r>
              <a:rPr lang="en-US" dirty="0">
                <a:solidFill>
                  <a:srgbClr val="121110"/>
                </a:solidFill>
                <a:latin typeface="Georgia" panose="02040502050405020303" pitchFamily="18" charset="0"/>
                <a:ea typeface="Times New Roman" panose="02020603050405020304" pitchFamily="18" charset="0"/>
                <a:cs typeface="Times New Roman" panose="02020603050405020304" pitchFamily="18" charset="0"/>
              </a:rPr>
              <a:t>Secularized Americans should not be expected to be knowledgeable about the Bible. As the nation’s civic conversation is stripped of all biblical references and content, Americans increasingly live in a Scripture-free public space. Confusion and ignorance of the Bible’s content should be assumed in post-Christian America.</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ts val="1800"/>
              </a:lnSpc>
            </a:pPr>
            <a:r>
              <a:rPr lang="en-US" dirty="0">
                <a:solidFill>
                  <a:srgbClr val="121110"/>
                </a:solidFill>
                <a:latin typeface="Georgia" panose="02040502050405020303" pitchFamily="18"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ts val="1800"/>
              </a:lnSpc>
            </a:pPr>
            <a:r>
              <a:rPr lang="en-US" dirty="0">
                <a:solidFill>
                  <a:srgbClr val="0070C0"/>
                </a:solidFill>
                <a:latin typeface="Georgia" panose="02040502050405020303" pitchFamily="18" charset="0"/>
                <a:ea typeface="Times New Roman" panose="02020603050405020304" pitchFamily="18" charset="0"/>
                <a:cs typeface="Times New Roman" panose="02020603050405020304" pitchFamily="18" charset="0"/>
              </a:rPr>
              <a:t>The larger scandal is biblical ignorance among Christians. Choose whichever statistic or survey you like, the general pattern is the same. America’s Christians know less and less about the Bible. It shows.</a:t>
            </a:r>
            <a:endParaRPr lang="en-US" sz="16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gn="just" fontAlgn="base">
              <a:lnSpc>
                <a:spcPts val="1800"/>
              </a:lnSpc>
            </a:pPr>
            <a:r>
              <a:rPr lang="en-US" dirty="0">
                <a:solidFill>
                  <a:srgbClr val="121110"/>
                </a:solidFill>
                <a:latin typeface="Georgia" panose="02040502050405020303" pitchFamily="18"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ts val="1800"/>
              </a:lnSpc>
            </a:pPr>
            <a:r>
              <a:rPr lang="en-US" dirty="0">
                <a:solidFill>
                  <a:srgbClr val="121110"/>
                </a:solidFill>
                <a:latin typeface="Georgia" panose="02040502050405020303" pitchFamily="18" charset="0"/>
                <a:ea typeface="Times New Roman" panose="02020603050405020304" pitchFamily="18" charset="0"/>
                <a:cs typeface="Times New Roman" panose="02020603050405020304" pitchFamily="18" charset="0"/>
              </a:rPr>
              <a:t>How can a generation be biblically shaped in its understanding of human sexuality when it believes Sodom and Gomorrah to be a married couple? No wonder Christians show a growing tendency to compromise on the issue of homosexuality. Many who identify themselves as Christians are similarly confused about the Gospel itself. An individual who believes that “God helps those who help themselves” will find salvation by grace and justification by faith to be alien concepts.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ts val="1800"/>
              </a:lnSpc>
            </a:pPr>
            <a:r>
              <a:rPr lang="en-US" dirty="0">
                <a:solidFill>
                  <a:srgbClr val="121110"/>
                </a:solidFill>
                <a:latin typeface="Georgia" panose="02040502050405020303" pitchFamily="18"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ts val="1800"/>
              </a:lnSpc>
            </a:pPr>
            <a:r>
              <a:rPr lang="en-US" dirty="0">
                <a:solidFill>
                  <a:srgbClr val="0070C0"/>
                </a:solidFill>
                <a:latin typeface="Georgia" panose="02040502050405020303" pitchFamily="18" charset="0"/>
                <a:ea typeface="Times New Roman" panose="02020603050405020304" pitchFamily="18" charset="0"/>
                <a:cs typeface="Times New Roman" panose="02020603050405020304" pitchFamily="18" charset="0"/>
              </a:rPr>
              <a:t>Christians who lack biblical knowledge are the products of churches that marginalize biblical knowledge. Bible teaching now often accounts for only a diminishing fraction of the local congregation’s time and attention. </a:t>
            </a:r>
            <a:r>
              <a:rPr lang="en-US" dirty="0">
                <a:solidFill>
                  <a:srgbClr val="121110"/>
                </a:solidFill>
                <a:latin typeface="Georgia" panose="02040502050405020303" pitchFamily="18" charset="0"/>
                <a:ea typeface="Times New Roman" panose="02020603050405020304" pitchFamily="18" charset="0"/>
                <a:cs typeface="Times New Roman" panose="02020603050405020304" pitchFamily="18" charset="0"/>
              </a:rPr>
              <a:t>The move to small group ministry has certainly increased opportunities for fellowship, but many of these groups never get beyond superficial Bible study.</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ts val="1800"/>
              </a:lnSpc>
            </a:pPr>
            <a:r>
              <a:rPr lang="en-US" dirty="0">
                <a:solidFill>
                  <a:srgbClr val="121110"/>
                </a:solidFill>
                <a:latin typeface="Georgia" panose="02040502050405020303" pitchFamily="18"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ts val="1800"/>
              </a:lnSpc>
            </a:pPr>
            <a:r>
              <a:rPr lang="en-US" dirty="0">
                <a:solidFill>
                  <a:srgbClr val="121110"/>
                </a:solidFill>
                <a:latin typeface="Georgia" panose="02040502050405020303" pitchFamily="18" charset="0"/>
                <a:ea typeface="Times New Roman" panose="02020603050405020304" pitchFamily="18" charset="0"/>
                <a:cs typeface="Times New Roman" panose="02020603050405020304" pitchFamily="18" charset="0"/>
              </a:rPr>
              <a:t>Youth ministries are asked to fix problems, provide entertainment, and keep kids busy. How many local-church youth programs actually produce substantial Bible knowledge in young people?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ts val="1800"/>
              </a:lnSpc>
            </a:pPr>
            <a:r>
              <a:rPr lang="en-US" dirty="0">
                <a:solidFill>
                  <a:srgbClr val="121110"/>
                </a:solidFill>
                <a:latin typeface="Georgia" panose="02040502050405020303" pitchFamily="18"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ts val="1800"/>
              </a:lnSpc>
            </a:pPr>
            <a:r>
              <a:rPr lang="en-US" dirty="0">
                <a:solidFill>
                  <a:srgbClr val="0070C0"/>
                </a:solidFill>
                <a:latin typeface="Georgia" panose="02040502050405020303" pitchFamily="18" charset="0"/>
                <a:ea typeface="Times New Roman" panose="02020603050405020304" pitchFamily="18" charset="0"/>
                <a:cs typeface="Times New Roman" panose="02020603050405020304" pitchFamily="18" charset="0"/>
              </a:rPr>
              <a:t>Even the pulpit has been sidelined in many congregations. Preaching has taken a back seat to other concerns in corporate worship. The centrality of biblical preaching to the formation of disciples is lost, and Christian ignorance leads to Christian indolence and worse.</a:t>
            </a:r>
            <a:endParaRPr lang="en-US" sz="16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gn="just" fontAlgn="base">
              <a:lnSpc>
                <a:spcPts val="1800"/>
              </a:lnSpc>
            </a:pPr>
            <a:r>
              <a:rPr lang="en-US" dirty="0">
                <a:solidFill>
                  <a:srgbClr val="121110"/>
                </a:solidFill>
                <a:latin typeface="Georgia" panose="02040502050405020303" pitchFamily="18"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5921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736" y="218209"/>
            <a:ext cx="12043064" cy="4708981"/>
          </a:xfrm>
          <a:prstGeom prst="rect">
            <a:avLst/>
          </a:prstGeom>
          <a:noFill/>
        </p:spPr>
        <p:txBody>
          <a:bodyPr wrap="square" rtlCol="0">
            <a:spAutoFit/>
          </a:bodyPr>
          <a:lstStyle/>
          <a:p>
            <a:pPr algn="just" fontAlgn="base">
              <a:lnSpc>
                <a:spcPts val="1800"/>
              </a:lnSpc>
            </a:pPr>
            <a:r>
              <a:rPr lang="en-US">
                <a:solidFill>
                  <a:srgbClr val="121110"/>
                </a:solidFill>
                <a:latin typeface="Georgia" panose="02040502050405020303" pitchFamily="18" charset="0"/>
                <a:ea typeface="Times New Roman" panose="02020603050405020304" pitchFamily="18" charset="0"/>
                <a:cs typeface="Times New Roman" panose="02020603050405020304" pitchFamily="18" charset="0"/>
              </a:rPr>
              <a:t>This really is our problem, and it is up to this generation of Christians to reverse course. Recovery starts at home. Parents are to be the first and most important educators of their own children, diligently teaching them the Word of God. [See Deuteronomy 6:4-9.] Parents cannot franchise their responsibility to the congregation, no matter how faithful and biblical it may be. God assigned parents this non-negotiable responsibility, and children must see their Christian parents as teachers and fellow students of God’s Word.</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ts val="1800"/>
              </a:lnSpc>
            </a:pPr>
            <a:r>
              <a:rPr lang="en-US">
                <a:solidFill>
                  <a:srgbClr val="121110"/>
                </a:solidFill>
                <a:latin typeface="Georgia" panose="02040502050405020303" pitchFamily="18" charset="0"/>
                <a:ea typeface="Times New Roman" panose="02020603050405020304" pitchFamily="18" charset="0"/>
                <a:cs typeface="Times New Roman" panose="02020603050405020304" pitchFamily="18" charset="0"/>
              </a:rPr>
              <a:t> </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ts val="1800"/>
              </a:lnSpc>
            </a:pPr>
            <a:r>
              <a:rPr lang="en-US">
                <a:solidFill>
                  <a:srgbClr val="0070C0"/>
                </a:solidFill>
                <a:latin typeface="Georgia" panose="02040502050405020303" pitchFamily="18" charset="0"/>
                <a:ea typeface="Times New Roman" panose="02020603050405020304" pitchFamily="18" charset="0"/>
                <a:cs typeface="Times New Roman" panose="02020603050405020304" pitchFamily="18" charset="0"/>
              </a:rPr>
              <a:t>Churches must recover the centrality and urgency of biblical teaching and preaching, and refuse to sideline the teaching ministry of the preacher. Pastors and churches too busy–or too distracted–to make biblical knowledge a central aim of ministry will produce believers who simply do not know enough to be faithful disciples.</a:t>
            </a:r>
            <a:endParaRPr lang="en-US" sz="160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gn="just" fontAlgn="base">
              <a:lnSpc>
                <a:spcPts val="1800"/>
              </a:lnSpc>
            </a:pPr>
            <a:r>
              <a:rPr lang="en-US">
                <a:solidFill>
                  <a:srgbClr val="0070C0"/>
                </a:solidFill>
                <a:latin typeface="Georgia" panose="02040502050405020303" pitchFamily="18" charset="0"/>
                <a:ea typeface="Times New Roman" panose="02020603050405020304" pitchFamily="18" charset="0"/>
                <a:cs typeface="Times New Roman" panose="02020603050405020304" pitchFamily="18" charset="0"/>
              </a:rPr>
              <a:t> </a:t>
            </a:r>
            <a:endParaRPr lang="en-US" sz="160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gn="just" fontAlgn="base">
              <a:lnSpc>
                <a:spcPts val="1800"/>
              </a:lnSpc>
            </a:pPr>
            <a:r>
              <a:rPr lang="en-US">
                <a:solidFill>
                  <a:srgbClr val="0070C0"/>
                </a:solidFill>
                <a:latin typeface="Georgia" panose="02040502050405020303" pitchFamily="18" charset="0"/>
                <a:ea typeface="Times New Roman" panose="02020603050405020304" pitchFamily="18" charset="0"/>
                <a:cs typeface="Times New Roman" panose="02020603050405020304" pitchFamily="18" charset="0"/>
              </a:rPr>
              <a:t>We will not believe more than we know, and we will not live higher than our beliefs. The many fronts of Christian compromise in this generation can be directly traced to biblical illiteracy in the pews and the absence of biblical preaching and teaching in our homes and churches.</a:t>
            </a:r>
          </a:p>
          <a:p>
            <a:pPr algn="just" fontAlgn="base">
              <a:lnSpc>
                <a:spcPts val="1800"/>
              </a:lnSpc>
            </a:pPr>
            <a:endParaRPr lang="en-US" sz="16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fontAlgn="base">
              <a:lnSpc>
                <a:spcPts val="1800"/>
              </a:lnSpc>
            </a:pPr>
            <a:r>
              <a:rPr lang="en-US">
                <a:solidFill>
                  <a:srgbClr val="121110"/>
                </a:solidFill>
                <a:latin typeface="Georgia" panose="02040502050405020303" pitchFamily="18" charset="0"/>
                <a:ea typeface="Times New Roman" panose="02020603050405020304" pitchFamily="18" charset="0"/>
                <a:cs typeface="Times New Roman" panose="02020603050405020304" pitchFamily="18" charset="0"/>
              </a:rPr>
              <a:t>This generation must get deadly serious about the problem of biblical illiteracy, or a frighteningly large number of Americans–Christians included–will go on thinking that Sodom and Gomorrah lived happily ever after.</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ts val="1800"/>
              </a:lnSpc>
            </a:pPr>
            <a:r>
              <a:rPr lang="en-US">
                <a:solidFill>
                  <a:srgbClr val="121110"/>
                </a:solidFill>
                <a:latin typeface="Georgia" panose="02040502050405020303" pitchFamily="18" charset="0"/>
                <a:ea typeface="Times New Roman" panose="02020603050405020304" pitchFamily="18" charset="0"/>
                <a:cs typeface="Times New Roman" panose="02020603050405020304" pitchFamily="18" charset="0"/>
              </a:rPr>
              <a:t> </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ts val="1800"/>
              </a:lnSpc>
            </a:pPr>
            <a:r>
              <a:rPr lang="en-US">
                <a:solidFill>
                  <a:srgbClr val="121110"/>
                </a:solidFill>
                <a:latin typeface="Georgia" panose="02040502050405020303" pitchFamily="18" charset="0"/>
                <a:ea typeface="Times New Roman" panose="02020603050405020304" pitchFamily="18" charset="0"/>
                <a:cs typeface="Times New Roman" panose="02020603050405020304" pitchFamily="18" charset="0"/>
                <a:hlinkClick r:id="rId2"/>
              </a:rPr>
              <a:t>http://www.albertmohler.com/?p=37602</a:t>
            </a:r>
            <a:endParaRPr lang="en-US">
              <a:solidFill>
                <a:srgbClr val="121110"/>
              </a:solidFill>
              <a:latin typeface="Georgia" panose="02040502050405020303" pitchFamily="18" charset="0"/>
              <a:ea typeface="Times New Roman" panose="02020603050405020304" pitchFamily="18" charset="0"/>
              <a:cs typeface="Times New Roman" panose="02020603050405020304" pitchFamily="18" charset="0"/>
            </a:endParaRPr>
          </a:p>
          <a:p>
            <a:pPr algn="just" fontAlgn="base">
              <a:lnSpc>
                <a:spcPts val="1800"/>
              </a:lnSpc>
            </a:pPr>
            <a:endParaRPr lang="en-US" sz="1600">
              <a:solidFill>
                <a:srgbClr val="121110"/>
              </a:solidFill>
              <a:latin typeface="Georgia" panose="02040502050405020303" pitchFamily="18" charset="0"/>
              <a:ea typeface="Calibri" panose="020F0502020204030204" pitchFamily="34" charset="0"/>
              <a:cs typeface="Times New Roman" panose="02020603050405020304" pitchFamily="18" charset="0"/>
            </a:endParaRPr>
          </a:p>
          <a:p>
            <a:pPr algn="just" fontAlgn="base">
              <a:lnSpc>
                <a:spcPts val="1800"/>
              </a:lnSpc>
            </a:pPr>
            <a:r>
              <a:rPr lang="en-US" sz="1600">
                <a:solidFill>
                  <a:srgbClr val="121110"/>
                </a:solidFill>
                <a:latin typeface="Georgia" panose="02040502050405020303" pitchFamily="18" charset="0"/>
                <a:ea typeface="Calibri" panose="020F0502020204030204" pitchFamily="34" charset="0"/>
                <a:cs typeface="Times New Roman" panose="02020603050405020304" pitchFamily="18" charset="0"/>
              </a:rPr>
              <a:t>Examples: What we believe about the resurrection, reincarnation, etc.</a:t>
            </a:r>
            <a:endParaRPr lang="en-US" dirty="0"/>
          </a:p>
        </p:txBody>
      </p:sp>
    </p:spTree>
    <p:extLst>
      <p:ext uri="{BB962C8B-B14F-4D97-AF65-F5344CB8AC3E}">
        <p14:creationId xmlns:p14="http://schemas.microsoft.com/office/powerpoint/2010/main" val="458020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12192000" cy="6150402"/>
          </a:xfrm>
          <a:prstGeom prst="rect">
            <a:avLst/>
          </a:prstGeom>
          <a:noFill/>
        </p:spPr>
        <p:txBody>
          <a:bodyPr wrap="square" rtlCol="0">
            <a:spAutoFit/>
          </a:bodyPr>
          <a:lstStyle/>
          <a:p>
            <a:pPr algn="ctr">
              <a:lnSpc>
                <a:spcPts val="1740"/>
              </a:lnSpc>
              <a:spcAft>
                <a:spcPts val="290"/>
              </a:spcAft>
            </a:pPr>
            <a:r>
              <a:rPr lang="en-US" sz="2000" kern="1800" dirty="0" err="1"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Millenials</a:t>
            </a:r>
            <a:r>
              <a:rPr lang="en-US" sz="2000" kern="18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algn="just">
              <a:lnSpc>
                <a:spcPts val="1740"/>
              </a:lnSpc>
              <a:spcAft>
                <a:spcPts val="290"/>
              </a:spcAft>
            </a:pPr>
            <a:r>
              <a:rPr lang="en-US" sz="2000" kern="18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are those born around 1981 and after.  They are distinct in a variety of ways.  They expect something to be what it says it is.  They want authenticity and substance.  They are a generation that realizes that America is no longer the melting pot it once was, and they want nothing to do with any form of prejudice or exclusivity.</a:t>
            </a:r>
          </a:p>
          <a:p>
            <a:pPr algn="just">
              <a:lnSpc>
                <a:spcPts val="1740"/>
              </a:lnSpc>
              <a:spcAft>
                <a:spcPts val="290"/>
              </a:spcAft>
            </a:pPr>
            <a:endParaRPr lang="en-US" sz="2000" kern="1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indent="-342900" algn="just">
              <a:lnSpc>
                <a:spcPts val="1740"/>
              </a:lnSpc>
              <a:spcAft>
                <a:spcPts val="290"/>
              </a:spcAft>
              <a:buAutoNum type="arabicPeriod"/>
            </a:pPr>
            <a:r>
              <a:rPr lang="en-US" sz="2000" kern="18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If we say we are a Church, they expect us to behave as we teach.  Duplicity does not fly. They watch our actions as closely as our words.</a:t>
            </a:r>
          </a:p>
          <a:p>
            <a:pPr marL="342900" indent="-342900" algn="just">
              <a:lnSpc>
                <a:spcPts val="1740"/>
              </a:lnSpc>
              <a:spcAft>
                <a:spcPts val="290"/>
              </a:spcAft>
              <a:buAutoNum type="arabicPeriod"/>
            </a:pPr>
            <a:r>
              <a:rPr lang="en-US" sz="2000" kern="18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If we are the Church which preaches, teaches and sings about the Lord’s desire for all mankind to be saved.  Therefore closed communities and racial prejudice are anathema to them.</a:t>
            </a:r>
          </a:p>
          <a:p>
            <a:pPr marL="342900" indent="-342900" algn="just">
              <a:lnSpc>
                <a:spcPts val="1740"/>
              </a:lnSpc>
              <a:spcAft>
                <a:spcPts val="290"/>
              </a:spcAft>
              <a:buAutoNum type="arabicPeriod"/>
            </a:pPr>
            <a:r>
              <a:rPr lang="en-US" sz="2000" kern="18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They expect that a Church would be engaged in the work of the Church, i.e., missions, evangelism and discipleship.</a:t>
            </a:r>
          </a:p>
          <a:p>
            <a:pPr algn="just">
              <a:lnSpc>
                <a:spcPts val="1740"/>
              </a:lnSpc>
              <a:spcAft>
                <a:spcPts val="290"/>
              </a:spcAft>
            </a:pPr>
            <a:endParaRPr lang="en-US" sz="2000" kern="18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just">
              <a:lnSpc>
                <a:spcPts val="1740"/>
              </a:lnSpc>
              <a:spcAft>
                <a:spcPts val="290"/>
              </a:spcAft>
            </a:pPr>
            <a:r>
              <a:rPr lang="en-US" sz="2000" kern="18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 Article below is an open letter in response to entertainment oriented churches, but there are also insights we may benefit from if we want the younger generation to return to the fold.</a:t>
            </a:r>
          </a:p>
          <a:p>
            <a:pPr marL="342900" indent="-342900" algn="just">
              <a:lnSpc>
                <a:spcPts val="1740"/>
              </a:lnSpc>
              <a:spcAft>
                <a:spcPts val="290"/>
              </a:spcAft>
              <a:buAutoNum type="arabicPeriod"/>
            </a:pPr>
            <a:endParaRPr lang="en-US" sz="2000" kern="18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ts val="1740"/>
              </a:lnSpc>
              <a:spcAft>
                <a:spcPts val="290"/>
              </a:spcAft>
            </a:pPr>
            <a:endParaRPr lang="en-US" sz="2000" b="1" kern="1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ctr">
              <a:lnSpc>
                <a:spcPts val="1740"/>
              </a:lnSpc>
              <a:spcAft>
                <a:spcPts val="290"/>
              </a:spcAft>
            </a:pPr>
            <a:r>
              <a:rPr lang="en-US" sz="2000" b="1" kern="18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Dear Church: An open letter from one of those </a:t>
            </a:r>
            <a:r>
              <a:rPr lang="en-US" sz="2000" b="1" kern="1800" dirty="0" err="1"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millennials</a:t>
            </a:r>
            <a:r>
              <a:rPr lang="en-US" sz="2000" b="1" kern="18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you can’t figure out</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ts val="1395"/>
              </a:lnSpc>
              <a:spcAft>
                <a:spcPts val="870"/>
              </a:spcAft>
            </a:pPr>
            <a:r>
              <a:rPr lang="en-US" sz="2000" dirty="0" smtClean="0">
                <a:solidFill>
                  <a:srgbClr val="666666"/>
                </a:solidFill>
                <a:effectLst/>
                <a:latin typeface="Arial" panose="020B0604020202020204" pitchFamily="34" charset="0"/>
                <a:ea typeface="Times New Roman" panose="02020603050405020304" pitchFamily="18" charset="0"/>
                <a:cs typeface="Times New Roman" panose="02020603050405020304" pitchFamily="18" charset="0"/>
              </a:rPr>
              <a:t>May 13, 2015 by </a:t>
            </a:r>
            <a:r>
              <a:rPr lang="en-US" sz="2000" u="sng" dirty="0" smtClean="0">
                <a:solidFill>
                  <a:srgbClr val="666666"/>
                </a:solidFill>
                <a:effectLst/>
                <a:latin typeface="Arial" panose="020B0604020202020204" pitchFamily="34" charset="0"/>
                <a:ea typeface="Times New Roman" panose="02020603050405020304" pitchFamily="18" charset="0"/>
                <a:cs typeface="Times New Roman" panose="02020603050405020304" pitchFamily="18" charset="0"/>
                <a:hlinkClick r:id="rId2" tooltip="Jonathan Aigner"/>
              </a:rPr>
              <a:t>Jonathan </a:t>
            </a:r>
            <a:r>
              <a:rPr lang="en-US" sz="2000" u="sng" dirty="0" err="1" smtClean="0">
                <a:solidFill>
                  <a:srgbClr val="666666"/>
                </a:solidFill>
                <a:effectLst/>
                <a:latin typeface="Arial" panose="020B0604020202020204" pitchFamily="34" charset="0"/>
                <a:ea typeface="Times New Roman" panose="02020603050405020304" pitchFamily="18" charset="0"/>
                <a:cs typeface="Times New Roman" panose="02020603050405020304" pitchFamily="18" charset="0"/>
                <a:hlinkClick r:id="rId2" tooltip="Jonathan Aigner"/>
              </a:rPr>
              <a:t>Aigner</a:t>
            </a:r>
            <a:r>
              <a:rPr lang="en-US" sz="2000" dirty="0" smtClean="0">
                <a:solidFill>
                  <a:srgbClr val="666666"/>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000" u="sng" dirty="0" smtClean="0">
                <a:solidFill>
                  <a:srgbClr val="666666"/>
                </a:solidFill>
                <a:effectLst/>
                <a:latin typeface="Arial" panose="020B0604020202020204" pitchFamily="34" charset="0"/>
                <a:ea typeface="Times New Roman" panose="02020603050405020304" pitchFamily="18" charset="0"/>
                <a:cs typeface="Times New Roman" panose="02020603050405020304" pitchFamily="18" charset="0"/>
                <a:hlinkClick r:id="rId3"/>
              </a:rPr>
              <a:t>361 Comments</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200"/>
              </a:spcAft>
            </a:pPr>
            <a:r>
              <a:rPr lang="en-US" sz="2000" dirty="0" smtClean="0">
                <a:solidFill>
                  <a:srgbClr val="0070C0"/>
                </a:solidFill>
                <a:effectLst/>
                <a:latin typeface="Georgia" panose="02040502050405020303" pitchFamily="18" charset="0"/>
                <a:ea typeface="Times New Roman" panose="02020603050405020304" pitchFamily="18" charset="0"/>
                <a:cs typeface="Times New Roman" panose="02020603050405020304" pitchFamily="18" charset="0"/>
              </a:rPr>
              <a:t>A lot’s been made over the millennial generation and their religious life. Why they go to church. Why they don’t go to church. What they want. What they hate. I’m going to do something different here. </a:t>
            </a:r>
            <a:r>
              <a:rPr lang="en-US" sz="2000" dirty="0" smtClean="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I’m not going to cite </a:t>
            </a:r>
            <a:r>
              <a:rPr lang="en-US" sz="2000" dirty="0" err="1" smtClean="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Barna</a:t>
            </a:r>
            <a:r>
              <a:rPr lang="en-US" sz="2000" dirty="0" smtClean="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I’m not going to quote Rachel Held Evans. I’m not going to link to any articles or blog posts. </a:t>
            </a:r>
            <a:r>
              <a:rPr lang="en-US" sz="2000" dirty="0" smtClean="0">
                <a:solidFill>
                  <a:srgbClr val="0070C0"/>
                </a:solidFill>
                <a:effectLst/>
                <a:latin typeface="Georgia" panose="02040502050405020303" pitchFamily="18" charset="0"/>
                <a:ea typeface="Times New Roman" panose="02020603050405020304" pitchFamily="18" charset="0"/>
                <a:cs typeface="Times New Roman" panose="02020603050405020304" pitchFamily="18" charset="0"/>
              </a:rPr>
              <a:t>I’m just going to tell you what’s true for me, and what I’ve seen to be true of others like me.</a:t>
            </a:r>
            <a:endParaRPr lang="en-US" sz="2000"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8472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067309" cy="6772623"/>
          </a:xfrm>
          <a:prstGeom prst="rect">
            <a:avLst/>
          </a:prstGeom>
          <a:noFill/>
        </p:spPr>
        <p:txBody>
          <a:bodyPr wrap="square" rtlCol="0">
            <a:spAutoFit/>
          </a:bodyPr>
          <a:lstStyle/>
          <a:p>
            <a:pPr indent="457200" algn="just">
              <a:lnSpc>
                <a:spcPct val="115000"/>
              </a:lnSpc>
              <a:spcAft>
                <a:spcPts val="1200"/>
              </a:spcAft>
            </a:pPr>
            <a:r>
              <a:rPr lang="en-US" sz="2000" dirty="0">
                <a:solidFill>
                  <a:srgbClr val="0070C0"/>
                </a:solidFill>
                <a:latin typeface="Georgia" panose="02040502050405020303" pitchFamily="18" charset="0"/>
                <a:ea typeface="Times New Roman" panose="02020603050405020304" pitchFamily="18" charset="0"/>
                <a:cs typeface="Times New Roman" panose="02020603050405020304" pitchFamily="18" charset="0"/>
              </a:rPr>
              <a:t>I am one of those rascally </a:t>
            </a:r>
            <a:r>
              <a:rPr lang="en-US" sz="2000" dirty="0" err="1">
                <a:solidFill>
                  <a:srgbClr val="0070C0"/>
                </a:solidFill>
                <a:latin typeface="Georgia" panose="02040502050405020303" pitchFamily="18" charset="0"/>
                <a:ea typeface="Times New Roman" panose="02020603050405020304" pitchFamily="18" charset="0"/>
                <a:cs typeface="Times New Roman" panose="02020603050405020304" pitchFamily="18" charset="0"/>
              </a:rPr>
              <a:t>millennials</a:t>
            </a:r>
            <a:r>
              <a:rPr lang="en-US" sz="2000" dirty="0">
                <a:solidFill>
                  <a:srgbClr val="0070C0"/>
                </a:solidFill>
                <a:latin typeface="Georgia" panose="02040502050405020303" pitchFamily="18" charset="0"/>
                <a:ea typeface="Times New Roman" panose="02020603050405020304" pitchFamily="18" charset="0"/>
                <a:cs typeface="Times New Roman" panose="02020603050405020304" pitchFamily="18" charset="0"/>
              </a:rPr>
              <a:t>, by the way. One of those enigmatic, paradoxical, media-dependent, coffee-drinking young people swept together under this millennial umbrella. </a:t>
            </a:r>
            <a:r>
              <a:rPr lang="en-US"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Except coffee tears up my stomach, so I dropped that stuff. I was born when a former actor was in the White House. I was crushed the day slap bracelets were banned from my elementary school. I remember hiding in my room with my five-inch TV to watch Friends and Seinfeld and the Simpsons, and all the other shows I wasn’t allowed to see</a:t>
            </a:r>
            <a:r>
              <a:rPr lang="en-US" sz="2000" dirty="0">
                <a:solidFill>
                  <a:srgbClr val="0070C0"/>
                </a:solidFill>
                <a:latin typeface="Georgia" panose="02040502050405020303" pitchFamily="18" charset="0"/>
                <a:ea typeface="Times New Roman" panose="02020603050405020304" pitchFamily="18" charset="0"/>
                <a:cs typeface="Times New Roman" panose="02020603050405020304" pitchFamily="18" charset="0"/>
              </a:rPr>
              <a:t>. I don’t remember what it’s like to not have a home computer. I can barely recall a time before cell phones. I’ve never left home without one.</a:t>
            </a:r>
            <a:endParaRPr lang="en-US" sz="20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200"/>
              </a:spcAft>
            </a:pPr>
            <a:r>
              <a:rPr lang="en-US"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I’ve always been in church. I’ve never left, though I’ve come close several times. </a:t>
            </a:r>
            <a:r>
              <a:rPr lang="en-US"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I would have left in high school if I’d had the option, but in my house, attendance at my cool, hip, contemporary-worshiping, youth-group-glorifying, moralism-preaching, theology-eschewing </a:t>
            </a:r>
            <a:r>
              <a:rPr lang="en-US" dirty="0" err="1">
                <a:solidFill>
                  <a:srgbClr val="000000"/>
                </a:solidFill>
                <a:latin typeface="Georgia" panose="02040502050405020303" pitchFamily="18" charset="0"/>
                <a:ea typeface="Times New Roman" panose="02020603050405020304" pitchFamily="18" charset="0"/>
                <a:cs typeface="Times New Roman" panose="02020603050405020304" pitchFamily="18" charset="0"/>
              </a:rPr>
              <a:t>McCongregation</a:t>
            </a:r>
            <a:r>
              <a:rPr lang="en-US"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 was a non-negotiable.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200"/>
              </a:spcAft>
            </a:pPr>
            <a:r>
              <a:rPr lang="en-US"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So I went. Through every repetition of “Shout to the Lord,” every True Love Waits commitment ceremony, every rapture-ready dispensationalist Bible study, every sermon series on how to make myself into a good, moral, well-behaved person so that I wouldn’t tick off God and bring condemnation to America.</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200"/>
              </a:spcAft>
            </a:pPr>
            <a:r>
              <a:rPr lang="en-US"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But I was always a misfit. Always a skeptic. Always a doubter. Always an outsider. Today, you’re my livelihood, and putting food on my table overcomes the gravitational pull of my mattress on a cold, rainy Sunday morning. Or a hot, dry one. Or any other one. But that pull is still there. It’s always been there. It’s never left.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200"/>
              </a:spcAft>
            </a:pPr>
            <a:r>
              <a:rPr lang="en-US" dirty="0">
                <a:solidFill>
                  <a:srgbClr val="0070C0"/>
                </a:solidFill>
                <a:latin typeface="Georgia" panose="02040502050405020303" pitchFamily="18" charset="0"/>
                <a:ea typeface="Times New Roman" panose="02020603050405020304" pitchFamily="18" charset="0"/>
                <a:cs typeface="Times New Roman" panose="02020603050405020304" pitchFamily="18" charset="0"/>
              </a:rPr>
              <a:t>The truth is, my relationship with you is still love-hate.</a:t>
            </a:r>
            <a:endParaRPr lang="en-US" sz="14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200"/>
              </a:spcAft>
            </a:pPr>
            <a:r>
              <a:rPr lang="en-US" dirty="0">
                <a:solidFill>
                  <a:srgbClr val="0070C0"/>
                </a:solidFill>
                <a:latin typeface="Georgia" panose="02040502050405020303" pitchFamily="18" charset="0"/>
                <a:ea typeface="Times New Roman" panose="02020603050405020304" pitchFamily="18" charset="0"/>
                <a:cs typeface="Times New Roman" panose="02020603050405020304" pitchFamily="18" charset="0"/>
              </a:rPr>
              <a:t>I love the theology, but I hate the expectations of pseudo piety</a:t>
            </a:r>
            <a:r>
              <a:rPr lang="en-US" dirty="0" smtClean="0">
                <a:solidFill>
                  <a:srgbClr val="0070C0"/>
                </a:solidFill>
                <a:latin typeface="Georgia" panose="02040502050405020303" pitchFamily="18" charset="0"/>
                <a:ea typeface="Times New Roman" panose="02020603050405020304" pitchFamily="18" charset="0"/>
                <a:cs typeface="Times New Roman" panose="02020603050405020304" pitchFamily="18" charset="0"/>
              </a:rPr>
              <a:t>.</a:t>
            </a:r>
            <a:endParaRPr lang="en-US" sz="14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3764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6410666"/>
          </a:xfrm>
          <a:prstGeom prst="rect">
            <a:avLst/>
          </a:prstGeom>
          <a:noFill/>
        </p:spPr>
        <p:txBody>
          <a:bodyPr wrap="square" rtlCol="0">
            <a:spAutoFit/>
          </a:bodyPr>
          <a:lstStyle/>
          <a:p>
            <a:pPr indent="457200" algn="just">
              <a:lnSpc>
                <a:spcPct val="115000"/>
              </a:lnSpc>
              <a:spcAft>
                <a:spcPts val="1200"/>
              </a:spcAft>
            </a:pPr>
            <a:r>
              <a:rPr lang="en-US" dirty="0">
                <a:solidFill>
                  <a:srgbClr val="0070C0"/>
                </a:solidFill>
                <a:latin typeface="Georgia" panose="02040502050405020303" pitchFamily="18" charset="0"/>
                <a:ea typeface="Times New Roman" panose="02020603050405020304" pitchFamily="18" charset="0"/>
                <a:cs typeface="Times New Roman" panose="02020603050405020304" pitchFamily="18" charset="0"/>
              </a:rPr>
              <a:t>Love the gospel, hate the patriotic moralism.</a:t>
            </a:r>
            <a:endParaRPr lang="en-US" sz="14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200"/>
              </a:spcAft>
            </a:pPr>
            <a:r>
              <a:rPr lang="en-US" dirty="0">
                <a:solidFill>
                  <a:srgbClr val="0070C0"/>
                </a:solidFill>
                <a:latin typeface="Georgia" panose="02040502050405020303" pitchFamily="18" charset="0"/>
                <a:ea typeface="Times New Roman" panose="02020603050405020304" pitchFamily="18" charset="0"/>
                <a:cs typeface="Times New Roman" panose="02020603050405020304" pitchFamily="18" charset="0"/>
              </a:rPr>
              <a:t>Love the Bible, hate the way it’s used.</a:t>
            </a:r>
            <a:endParaRPr lang="en-US" sz="14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200"/>
              </a:spcAft>
            </a:pPr>
            <a:r>
              <a:rPr lang="en-US" dirty="0">
                <a:solidFill>
                  <a:srgbClr val="0070C0"/>
                </a:solidFill>
                <a:latin typeface="Georgia" panose="02040502050405020303" pitchFamily="18" charset="0"/>
                <a:ea typeface="Times New Roman" panose="02020603050405020304" pitchFamily="18" charset="0"/>
                <a:cs typeface="Times New Roman" panose="02020603050405020304" pitchFamily="18" charset="0"/>
              </a:rPr>
              <a:t>Love Jesus, but hate what we’ve done with him.</a:t>
            </a:r>
            <a:endParaRPr lang="en-US" sz="14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200"/>
              </a:spcAft>
            </a:pPr>
            <a:r>
              <a:rPr lang="en-US" dirty="0">
                <a:solidFill>
                  <a:srgbClr val="0070C0"/>
                </a:solidFill>
                <a:latin typeface="Georgia" panose="02040502050405020303" pitchFamily="18" charset="0"/>
                <a:ea typeface="Times New Roman" panose="02020603050405020304" pitchFamily="18" charset="0"/>
                <a:cs typeface="Times New Roman" panose="02020603050405020304" pitchFamily="18" charset="0"/>
              </a:rPr>
              <a:t>Love worship, but hate </a:t>
            </a:r>
            <a:r>
              <a:rPr lang="en-US" dirty="0" err="1">
                <a:solidFill>
                  <a:srgbClr val="0070C0"/>
                </a:solidFill>
                <a:latin typeface="Georgia" panose="02040502050405020303" pitchFamily="18" charset="0"/>
                <a:ea typeface="Times New Roman" panose="02020603050405020304" pitchFamily="18" charset="0"/>
                <a:cs typeface="Times New Roman" panose="02020603050405020304" pitchFamily="18" charset="0"/>
              </a:rPr>
              <a:t>Jesusy</a:t>
            </a:r>
            <a:r>
              <a:rPr lang="en-US" dirty="0">
                <a:solidFill>
                  <a:srgbClr val="0070C0"/>
                </a:solidFill>
                <a:latin typeface="Georgia" panose="02040502050405020303" pitchFamily="18" charset="0"/>
                <a:ea typeface="Times New Roman" panose="02020603050405020304" pitchFamily="18" charset="0"/>
                <a:cs typeface="Times New Roman" panose="02020603050405020304" pitchFamily="18" charset="0"/>
              </a:rPr>
              <a:t> entertainment.</a:t>
            </a:r>
            <a:endParaRPr lang="en-US" sz="14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200"/>
              </a:spcAft>
            </a:pPr>
            <a:r>
              <a:rPr lang="en-US" i="1"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And those other kids I went to church with, I’ve come to find that many of them were misfits, skeptics, and doubters, too. Some of them still go, but more of them have left.</a:t>
            </a:r>
            <a:r>
              <a:rPr lang="en-US"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 </a:t>
            </a:r>
            <a:r>
              <a:rPr lang="en-US" i="1"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Some of them left because they had no desire to conform to an outdated cultural norm that demanded we keep up appearances by parking our butts in our regular Sunday pew.</a:t>
            </a:r>
            <a:r>
              <a:rPr lang="en-US"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 They didn’t believe, and didn’t believe they needed to pretend that they did. Others have left because they grew keen to the bait-and-switch tactics. They’ve left because they didn’t fit in, and couldn’t pretend anymore. </a:t>
            </a:r>
            <a:r>
              <a:rPr lang="en-US" dirty="0">
                <a:solidFill>
                  <a:srgbClr val="0070C0"/>
                </a:solidFill>
                <a:latin typeface="Georgia" panose="02040502050405020303" pitchFamily="18" charset="0"/>
                <a:ea typeface="Times New Roman" panose="02020603050405020304" pitchFamily="18" charset="0"/>
                <a:cs typeface="Times New Roman" panose="02020603050405020304" pitchFamily="18" charset="0"/>
              </a:rPr>
              <a:t>They left because the Jesus preached from the pulpit didn’t look much like the Jesus of Nazareth.</a:t>
            </a:r>
            <a:r>
              <a:rPr lang="en-US" dirty="0">
                <a:solidFill>
                  <a:srgbClr val="FF0000"/>
                </a:solidFill>
                <a:latin typeface="Georgia" panose="02040502050405020303" pitchFamily="18" charset="0"/>
                <a:ea typeface="Times New Roman" panose="02020603050405020304" pitchFamily="18" charset="0"/>
                <a:cs typeface="Times New Roman" panose="02020603050405020304" pitchFamily="18" charset="0"/>
              </a:rPr>
              <a:t> </a:t>
            </a:r>
            <a:r>
              <a:rPr lang="en-US"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They left because all the bells and whistles and hooks and marketing rang hollow.</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200"/>
              </a:spcAft>
            </a:pPr>
            <a:r>
              <a:rPr lang="en-US" i="1" dirty="0">
                <a:solidFill>
                  <a:srgbClr val="0070C0"/>
                </a:solidFill>
                <a:latin typeface="Georgia" panose="02040502050405020303" pitchFamily="18" charset="0"/>
                <a:ea typeface="Times New Roman" panose="02020603050405020304" pitchFamily="18" charset="0"/>
                <a:cs typeface="Times New Roman" panose="02020603050405020304" pitchFamily="18" charset="0"/>
              </a:rPr>
              <a:t>They left because they had been constantly catered to, constantly kept busy, but had never been taught how to be a part of the church.</a:t>
            </a:r>
            <a:r>
              <a:rPr lang="en-US" dirty="0">
                <a:solidFill>
                  <a:srgbClr val="0070C0"/>
                </a:solidFill>
                <a:latin typeface="Georgia" panose="02040502050405020303" pitchFamily="18" charset="0"/>
                <a:ea typeface="Times New Roman" panose="02020603050405020304" pitchFamily="18" charset="0"/>
                <a:cs typeface="Times New Roman" panose="02020603050405020304" pitchFamily="18" charset="0"/>
              </a:rPr>
              <a:t> </a:t>
            </a:r>
            <a:r>
              <a:rPr lang="en-US"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The programs won’t bring them back. The coffee won’t bring them back. The show – the lights, fog machine, the contemporary worship that we think is essential - nope, that won’t do it, either.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200"/>
              </a:spcAft>
            </a:pPr>
            <a:r>
              <a:rPr lang="en-US" i="1" dirty="0">
                <a:solidFill>
                  <a:srgbClr val="0070C0"/>
                </a:solidFill>
                <a:latin typeface="Georgia" panose="02040502050405020303" pitchFamily="18" charset="0"/>
                <a:ea typeface="Times New Roman" panose="02020603050405020304" pitchFamily="18" charset="0"/>
                <a:cs typeface="Times New Roman" panose="02020603050405020304" pitchFamily="18" charset="0"/>
              </a:rPr>
              <a:t>But here are a few things that might just work with some of us. They may seem crazy. They may contradict everything you’ve heard. But, as one of these </a:t>
            </a:r>
            <a:r>
              <a:rPr lang="en-US" i="1" dirty="0" err="1">
                <a:solidFill>
                  <a:srgbClr val="0070C0"/>
                </a:solidFill>
                <a:latin typeface="Georgia" panose="02040502050405020303" pitchFamily="18" charset="0"/>
                <a:ea typeface="Times New Roman" panose="02020603050405020304" pitchFamily="18" charset="0"/>
                <a:cs typeface="Times New Roman" panose="02020603050405020304" pitchFamily="18" charset="0"/>
              </a:rPr>
              <a:t>millennials</a:t>
            </a:r>
            <a:r>
              <a:rPr lang="en-US" i="1" dirty="0">
                <a:solidFill>
                  <a:srgbClr val="0070C0"/>
                </a:solidFill>
                <a:latin typeface="Georgia" panose="02040502050405020303" pitchFamily="18" charset="0"/>
                <a:ea typeface="Times New Roman" panose="02020603050405020304" pitchFamily="18" charset="0"/>
                <a:cs typeface="Times New Roman" panose="02020603050405020304" pitchFamily="18" charset="0"/>
              </a:rPr>
              <a:t>, this is what would work for me, and for a lot of the people I know who have left</a:t>
            </a:r>
            <a:r>
              <a:rPr lang="en-US" i="1" dirty="0" smtClean="0">
                <a:solidFill>
                  <a:srgbClr val="0070C0"/>
                </a:solidFill>
                <a:latin typeface="Georgia" panose="02040502050405020303" pitchFamily="18" charset="0"/>
                <a:ea typeface="Times New Roman" panose="02020603050405020304" pitchFamily="18" charset="0"/>
                <a:cs typeface="Times New Roman" panose="02020603050405020304" pitchFamily="18" charset="0"/>
              </a:rPr>
              <a:t>.</a:t>
            </a:r>
            <a:endParaRPr lang="en-US" sz="14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5016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3177" y="-293439"/>
            <a:ext cx="10474932" cy="6787757"/>
          </a:xfrm>
          <a:prstGeom prst="rect">
            <a:avLst/>
          </a:prstGeom>
        </p:spPr>
      </p:pic>
      <p:sp>
        <p:nvSpPr>
          <p:cNvPr id="5" name="TextBox 4"/>
          <p:cNvSpPr txBox="1"/>
          <p:nvPr/>
        </p:nvSpPr>
        <p:spPr>
          <a:xfrm>
            <a:off x="342900" y="6338455"/>
            <a:ext cx="10505209" cy="276999"/>
          </a:xfrm>
          <a:prstGeom prst="rect">
            <a:avLst/>
          </a:prstGeom>
          <a:noFill/>
        </p:spPr>
        <p:txBody>
          <a:bodyPr wrap="square" rtlCol="0">
            <a:spAutoFit/>
          </a:bodyPr>
          <a:lstStyle/>
          <a:p>
            <a:r>
              <a:rPr lang="en-US" sz="1200" b="1" dirty="0" smtClean="0"/>
              <a:t>						                12.21%      20.78%    33.12%       13.51%       20.39%        100%</a:t>
            </a:r>
            <a:endParaRPr lang="en-US" sz="1200" b="1" dirty="0"/>
          </a:p>
        </p:txBody>
      </p:sp>
    </p:spTree>
    <p:extLst>
      <p:ext uri="{BB962C8B-B14F-4D97-AF65-F5344CB8AC3E}">
        <p14:creationId xmlns:p14="http://schemas.microsoft.com/office/powerpoint/2010/main" val="19475176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
            <a:ext cx="12192000" cy="6202532"/>
          </a:xfrm>
          <a:prstGeom prst="rect">
            <a:avLst/>
          </a:prstGeom>
          <a:noFill/>
        </p:spPr>
        <p:txBody>
          <a:bodyPr wrap="square" rtlCol="0">
            <a:spAutoFit/>
          </a:bodyPr>
          <a:lstStyle/>
          <a:p>
            <a:pPr indent="457200" algn="just">
              <a:lnSpc>
                <a:spcPct val="115000"/>
              </a:lnSpc>
              <a:spcAft>
                <a:spcPts val="1200"/>
              </a:spcAft>
            </a:pPr>
            <a:r>
              <a:rPr lang="en-US" b="1"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Don’t expect a “worship style” to do your dirty work. </a:t>
            </a:r>
            <a:r>
              <a:rPr lang="en-US"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Contemporary worship hasn’t worked. The longer we extend the life of this failed experiment, the more we see the results. In my experience, contemporary worship brings in three groups. Baby boomers who are still stuck in their rebellion against the establishment, parents who mistakenly think that contemporary worship is the only way for their kids to connect to the church, and a small percentage of young adults who’ve never left and who never knew anything other than contemporary worship.</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200"/>
              </a:spcAft>
            </a:pPr>
            <a:r>
              <a:rPr lang="en-US" i="1"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In modeling worship after commercial entertainment, you’ve compromised your identity, and </a:t>
            </a:r>
            <a:r>
              <a:rPr lang="en-US" i="1" dirty="0">
                <a:solidFill>
                  <a:srgbClr val="0070C0"/>
                </a:solidFill>
                <a:latin typeface="Georgia" panose="02040502050405020303" pitchFamily="18" charset="0"/>
                <a:ea typeface="Times New Roman" panose="02020603050405020304" pitchFamily="18" charset="0"/>
                <a:cs typeface="Times New Roman" panose="02020603050405020304" pitchFamily="18" charset="0"/>
              </a:rPr>
              <a:t>we’re still not coming back.</a:t>
            </a:r>
            <a:r>
              <a:rPr lang="en-US" dirty="0">
                <a:solidFill>
                  <a:srgbClr val="0070C0"/>
                </a:solidFill>
                <a:latin typeface="Georgia" panose="02040502050405020303" pitchFamily="18" charset="0"/>
                <a:ea typeface="Times New Roman" panose="02020603050405020304" pitchFamily="18" charset="0"/>
                <a:cs typeface="Times New Roman" panose="02020603050405020304" pitchFamily="18" charset="0"/>
              </a:rPr>
              <a:t> And even if we did, would there be any church left?</a:t>
            </a:r>
            <a:r>
              <a:rPr lang="en-US"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 Would there be anything beyond the frills, the lights, the performance, the affected vocals? </a:t>
            </a:r>
            <a:r>
              <a:rPr lang="en-US" i="1" dirty="0">
                <a:solidFill>
                  <a:srgbClr val="0070C0"/>
                </a:solidFill>
                <a:latin typeface="Georgia" panose="02040502050405020303" pitchFamily="18" charset="0"/>
                <a:ea typeface="Times New Roman" panose="02020603050405020304" pitchFamily="18" charset="0"/>
                <a:cs typeface="Times New Roman" panose="02020603050405020304" pitchFamily="18" charset="0"/>
              </a:rPr>
              <a:t>Would we still see a cross?</a:t>
            </a:r>
            <a:r>
              <a:rPr lang="en-US" dirty="0">
                <a:solidFill>
                  <a:srgbClr val="0070C0"/>
                </a:solidFill>
                <a:latin typeface="Georgia" panose="02040502050405020303" pitchFamily="18" charset="0"/>
                <a:ea typeface="Times New Roman" panose="02020603050405020304" pitchFamily="18" charset="0"/>
                <a:cs typeface="Times New Roman" panose="02020603050405020304" pitchFamily="18" charset="0"/>
              </a:rPr>
              <a:t> </a:t>
            </a:r>
            <a:r>
              <a:rPr lang="en-US" i="1" dirty="0">
                <a:solidFill>
                  <a:srgbClr val="0070C0"/>
                </a:solidFill>
                <a:latin typeface="Georgia" panose="02040502050405020303" pitchFamily="18" charset="0"/>
                <a:ea typeface="Times New Roman" panose="02020603050405020304" pitchFamily="18" charset="0"/>
                <a:cs typeface="Times New Roman" panose="02020603050405020304" pitchFamily="18" charset="0"/>
              </a:rPr>
              <a:t>Would we still find our place among the saints who have come before? Would we find reminders of our life-long need of grace? </a:t>
            </a:r>
            <a:r>
              <a:rPr lang="en-US" dirty="0">
                <a:solidFill>
                  <a:srgbClr val="0070C0"/>
                </a:solidFill>
                <a:latin typeface="Georgia" panose="02040502050405020303" pitchFamily="18" charset="0"/>
                <a:ea typeface="Times New Roman" panose="02020603050405020304" pitchFamily="18" charset="0"/>
                <a:cs typeface="Times New Roman" panose="02020603050405020304" pitchFamily="18" charset="0"/>
              </a:rPr>
              <a:t>Or would we have been hooked by something altogether different? </a:t>
            </a:r>
            <a:r>
              <a:rPr lang="en-US"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Would we merely find your answer key for the great mystery of faith?</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200"/>
              </a:spcAft>
            </a:pPr>
            <a:r>
              <a:rPr lang="en-US" b="1"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Don’t give us entertainment, </a:t>
            </a:r>
            <a:r>
              <a:rPr lang="en-US" b="1" dirty="0">
                <a:solidFill>
                  <a:srgbClr val="0070C0"/>
                </a:solidFill>
                <a:latin typeface="Georgia" panose="02040502050405020303" pitchFamily="18" charset="0"/>
                <a:ea typeface="Times New Roman" panose="02020603050405020304" pitchFamily="18" charset="0"/>
                <a:cs typeface="Times New Roman" panose="02020603050405020304" pitchFamily="18" charset="0"/>
              </a:rPr>
              <a:t>give us liturgy</a:t>
            </a:r>
            <a:r>
              <a:rPr lang="en-US" b="1"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a:t>
            </a:r>
            <a:r>
              <a:rPr lang="en-US"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 We don’t want to be entertained in church, and frankly, the church’s attempt at entertainment is pathetic. Enough with the theatrics. Enough with the lights, the visuals, the booming audio, the fog machine, the giveaway gimmicks, the whole production. </a:t>
            </a:r>
            <a:r>
              <a:rPr lang="en-US" i="1" dirty="0">
                <a:solidFill>
                  <a:srgbClr val="0070C0"/>
                </a:solidFill>
                <a:latin typeface="Georgia" panose="02040502050405020303" pitchFamily="18" charset="0"/>
                <a:ea typeface="Times New Roman" panose="02020603050405020304" pitchFamily="18" charset="0"/>
                <a:cs typeface="Times New Roman" panose="02020603050405020304" pitchFamily="18" charset="0"/>
              </a:rPr>
              <a:t>Follow that simple yet profound formula that’s worked for the entire history of the church. Entrance, proclamation, thanksgiving, sending out. Gathering, preaching, breaking bread, going forth in service. Give us a script to follow, give us songs to sing, give us the tradition of the church, give us Holy Scripture to read. Give us sacraments, not life groups, to grow and strengthen us.</a:t>
            </a:r>
            <a:endPar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20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49505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
            <a:ext cx="12192000" cy="6750759"/>
          </a:xfrm>
          <a:prstGeom prst="rect">
            <a:avLst/>
          </a:prstGeom>
          <a:noFill/>
        </p:spPr>
        <p:txBody>
          <a:bodyPr wrap="square" rtlCol="0">
            <a:spAutoFit/>
          </a:bodyPr>
          <a:lstStyle/>
          <a:p>
            <a:pPr indent="457200" algn="just">
              <a:lnSpc>
                <a:spcPct val="115000"/>
              </a:lnSpc>
              <a:spcAft>
                <a:spcPts val="1200"/>
              </a:spcAft>
            </a:pPr>
            <a:r>
              <a:rPr lang="en-US" i="1" dirty="0">
                <a:solidFill>
                  <a:srgbClr val="0070C0"/>
                </a:solidFill>
                <a:latin typeface="Georgia" panose="02040502050405020303" pitchFamily="18" charset="0"/>
                <a:ea typeface="Times New Roman" panose="02020603050405020304" pitchFamily="18" charset="0"/>
                <a:cs typeface="Times New Roman" panose="02020603050405020304" pitchFamily="18" charset="0"/>
              </a:rPr>
              <a:t>Week after week, season after season, year after year, let us participate in the drama of the gospel. It’s not supposed to be fun. It’s not supposed to produce intense emotional response. It’s a microcosmic, disciplined, anticipatory remembrance of who we were, who we are, and who we are to be. We need this. We need these heartfelt rituals in our lives to keep us returning to the fount of grace, to mark our way back home. </a:t>
            </a:r>
            <a:r>
              <a:rPr lang="en-US" dirty="0">
                <a:solidFill>
                  <a:srgbClr val="0070C0"/>
                </a:solidFill>
                <a:latin typeface="Georgia" panose="02040502050405020303" pitchFamily="18" charset="0"/>
                <a:ea typeface="Times New Roman" panose="02020603050405020304" pitchFamily="18" charset="0"/>
                <a:cs typeface="Times New Roman" panose="02020603050405020304" pitchFamily="18" charset="0"/>
              </a:rPr>
              <a:t>Be yourself, and you just might shake us out of our technology-induced, entertainment-craving slumber.</a:t>
            </a:r>
            <a:r>
              <a:rPr lang="en-US"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 Keep giving us </a:t>
            </a:r>
            <a:r>
              <a:rPr lang="en-US" dirty="0" err="1">
                <a:solidFill>
                  <a:srgbClr val="000000"/>
                </a:solidFill>
                <a:latin typeface="Georgia" panose="02040502050405020303" pitchFamily="18" charset="0"/>
                <a:ea typeface="Times New Roman" panose="02020603050405020304" pitchFamily="18" charset="0"/>
                <a:cs typeface="Times New Roman" panose="02020603050405020304" pitchFamily="18" charset="0"/>
              </a:rPr>
              <a:t>Jesusy</a:t>
            </a:r>
            <a:r>
              <a:rPr lang="en-US"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 versions of mainstream entertainment, and there’s no hope. You can’t compete. You’ll lose every time.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200"/>
              </a:spcAft>
            </a:pPr>
            <a:r>
              <a:rPr lang="en-US" b="1"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 </a:t>
            </a:r>
            <a:r>
              <a:rPr lang="en-US" b="1" dirty="0" smtClean="0">
                <a:solidFill>
                  <a:srgbClr val="0070C0"/>
                </a:solidFill>
                <a:latin typeface="Georgia" panose="02040502050405020303" pitchFamily="18" charset="0"/>
                <a:ea typeface="Times New Roman" panose="02020603050405020304" pitchFamily="18" charset="0"/>
                <a:cs typeface="Times New Roman" panose="02020603050405020304" pitchFamily="18" charset="0"/>
              </a:rPr>
              <a:t>Don’t </a:t>
            </a:r>
            <a:r>
              <a:rPr lang="en-US" b="1" dirty="0">
                <a:solidFill>
                  <a:srgbClr val="0070C0"/>
                </a:solidFill>
                <a:latin typeface="Georgia" panose="02040502050405020303" pitchFamily="18" charset="0"/>
                <a:ea typeface="Times New Roman" panose="02020603050405020304" pitchFamily="18" charset="0"/>
                <a:cs typeface="Times New Roman" panose="02020603050405020304" pitchFamily="18" charset="0"/>
              </a:rPr>
              <a:t>target us.</a:t>
            </a:r>
            <a:r>
              <a:rPr lang="en-US" dirty="0">
                <a:solidFill>
                  <a:srgbClr val="0070C0"/>
                </a:solidFill>
                <a:latin typeface="Georgia" panose="02040502050405020303" pitchFamily="18" charset="0"/>
                <a:ea typeface="Times New Roman" panose="02020603050405020304" pitchFamily="18" charset="0"/>
                <a:cs typeface="Times New Roman" panose="02020603050405020304" pitchFamily="18" charset="0"/>
              </a:rPr>
              <a:t> In doing so, you’ve marketed and advertised yourself into oblivion. We’re left with homogeneous congregations of approximately the same ages and backgrounds who are just there for what they can get out of the church. No wonder we’ve left. </a:t>
            </a:r>
            <a:r>
              <a:rPr lang="en-US" i="1" dirty="0">
                <a:solidFill>
                  <a:srgbClr val="0070C0"/>
                </a:solidFill>
                <a:latin typeface="Georgia" panose="02040502050405020303" pitchFamily="18" charset="0"/>
                <a:ea typeface="Times New Roman" panose="02020603050405020304" pitchFamily="18" charset="0"/>
                <a:cs typeface="Times New Roman" panose="02020603050405020304" pitchFamily="18" charset="0"/>
              </a:rPr>
              <a:t>Just be the church. Be yourself. Use your regular old liturgy. Offer your regular old sacraments. Sing your regular old songs. </a:t>
            </a:r>
            <a:r>
              <a:rPr lang="en-US" i="1" u="sng" cap="small" dirty="0">
                <a:solidFill>
                  <a:srgbClr val="0070C0"/>
                </a:solidFill>
                <a:latin typeface="Georgia" panose="02040502050405020303" pitchFamily="18" charset="0"/>
                <a:ea typeface="Times New Roman" panose="02020603050405020304" pitchFamily="18" charset="0"/>
                <a:cs typeface="Times New Roman" panose="02020603050405020304" pitchFamily="18" charset="0"/>
              </a:rPr>
              <a:t>Cast a wide net, and let whosoever will come.</a:t>
            </a:r>
            <a:r>
              <a:rPr lang="en-US" i="1" dirty="0">
                <a:solidFill>
                  <a:srgbClr val="0070C0"/>
                </a:solidFill>
                <a:latin typeface="Georgia" panose="02040502050405020303" pitchFamily="18" charset="0"/>
                <a:ea typeface="Times New Roman" panose="02020603050405020304" pitchFamily="18" charset="0"/>
                <a:cs typeface="Times New Roman" panose="02020603050405020304" pitchFamily="18" charset="0"/>
              </a:rPr>
              <a:t> Trust me, we’re more likely to show up when we don’t feel like fish snapping up the bait.</a:t>
            </a:r>
            <a:endParaRPr lang="en-US" sz="14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200"/>
              </a:spcAft>
            </a:pPr>
            <a:r>
              <a:rPr lang="en-US" b="1" i="1" dirty="0">
                <a:solidFill>
                  <a:srgbClr val="0070C0"/>
                </a:solidFill>
                <a:latin typeface="Georgia" panose="02040502050405020303" pitchFamily="18" charset="0"/>
                <a:ea typeface="Times New Roman" panose="02020603050405020304" pitchFamily="18" charset="0"/>
                <a:cs typeface="Times New Roman" panose="02020603050405020304" pitchFamily="18" charset="0"/>
              </a:rPr>
              <a:t>Be inclusive</a:t>
            </a:r>
            <a:r>
              <a:rPr lang="en-US" i="1" dirty="0">
                <a:solidFill>
                  <a:srgbClr val="0070C0"/>
                </a:solidFill>
                <a:latin typeface="Georgia" panose="02040502050405020303" pitchFamily="18" charset="0"/>
                <a:ea typeface="Times New Roman" panose="02020603050405020304" pitchFamily="18" charset="0"/>
                <a:cs typeface="Times New Roman" panose="02020603050405020304" pitchFamily="18" charset="0"/>
              </a:rPr>
              <a:t>. Tear down silos. Save us from ourselves.</a:t>
            </a:r>
            <a:r>
              <a:rPr lang="en-US" i="1"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 We don’t need more youth group lock-ins, more Sunday School options for each age group, more senior adult outings on beekeeping and genealogy. We need more of each other. </a:t>
            </a:r>
            <a:r>
              <a:rPr lang="en-US" b="1" i="1" dirty="0">
                <a:solidFill>
                  <a:srgbClr val="0070C0"/>
                </a:solidFill>
                <a:latin typeface="Georgia" panose="02040502050405020303" pitchFamily="18" charset="0"/>
                <a:ea typeface="Times New Roman" panose="02020603050405020304" pitchFamily="18" charset="0"/>
                <a:cs typeface="Times New Roman" panose="02020603050405020304" pitchFamily="18" charset="0"/>
              </a:rPr>
              <a:t>We need to look into the faces of old and young, rich and poor, of different colors, races, and ethnic backgrounds, so we can learn to see Jesus in faces that don’t look like us. So we can remember that the kingdom is bigger than our safe, suburban bubble. That’s right, we need community, not bound together by age or economic status or skin color, but wrought with the hammering of nails on a wooden cross. </a:t>
            </a:r>
            <a:r>
              <a:rPr lang="en-US"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Our internet connectivity is just fine. The rest of our lives is a different story. We are hopelessly disconnected. Church, you can be a powerful remedy if you stop posing as a Fortune 500 company scheming to sell a product</a:t>
            </a:r>
            <a:r>
              <a:rPr lang="en-US" dirty="0" smtClean="0">
                <a:solidFill>
                  <a:srgbClr val="000000"/>
                </a:solidFill>
                <a:latin typeface="Georgia" panose="02040502050405020303" pitchFamily="18" charset="0"/>
                <a:ea typeface="Times New Roman" panose="02020603050405020304" pitchFamily="18" charset="0"/>
                <a:cs typeface="Times New Roman" panose="02020603050405020304" pitchFamily="18" charset="0"/>
              </a:rPr>
              <a:t>.</a:t>
            </a:r>
            <a:endParaRPr lang="en-US" dirty="0"/>
          </a:p>
        </p:txBody>
      </p:sp>
    </p:spTree>
    <p:extLst>
      <p:ext uri="{BB962C8B-B14F-4D97-AF65-F5344CB8AC3E}">
        <p14:creationId xmlns:p14="http://schemas.microsoft.com/office/powerpoint/2010/main" val="42891876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4691"/>
            <a:ext cx="12192000" cy="6430991"/>
          </a:xfrm>
          <a:prstGeom prst="rect">
            <a:avLst/>
          </a:prstGeom>
          <a:noFill/>
        </p:spPr>
        <p:txBody>
          <a:bodyPr wrap="square" rtlCol="0">
            <a:spAutoFit/>
          </a:bodyPr>
          <a:lstStyle/>
          <a:p>
            <a:pPr algn="just">
              <a:lnSpc>
                <a:spcPct val="115000"/>
              </a:lnSpc>
              <a:spcAft>
                <a:spcPts val="1200"/>
              </a:spcAft>
            </a:pPr>
            <a:r>
              <a:rPr lang="en-US" b="1" dirty="0" smtClean="0">
                <a:solidFill>
                  <a:srgbClr val="000000"/>
                </a:solidFill>
                <a:latin typeface="Georgia" panose="02040502050405020303" pitchFamily="18" charset="0"/>
                <a:ea typeface="Times New Roman" panose="02020603050405020304" pitchFamily="18" charset="0"/>
                <a:cs typeface="Times New Roman" panose="02020603050405020304" pitchFamily="18" charset="0"/>
              </a:rPr>
              <a:t>Welcome </a:t>
            </a:r>
            <a:r>
              <a:rPr lang="en-US" b="1"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the toughest, deepest, grittiest, most desperate, most shocking questions.  </a:t>
            </a:r>
            <a:r>
              <a:rPr lang="en-US"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We have lots of questions. More and more, what we see in the world doesn’t jive with what we grew up hearing from the pulpit. You have done more damage by requiring politeness, by refusing to engage, by brusquely rebuking honesty and vulnerability. You’re better than that, church. At least you should be. </a:t>
            </a:r>
            <a:r>
              <a:rPr lang="en-US" i="1"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You should be a safe place for struggling, grappling, doubting.</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200"/>
              </a:spcAft>
            </a:pPr>
            <a:r>
              <a:rPr lang="en-US" i="1"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Allow us to be real with each other, to avoid the temptation to gloss over the crap going on around us with easy, tidy, </a:t>
            </a:r>
            <a:r>
              <a:rPr lang="en-US" i="1" dirty="0" err="1">
                <a:solidFill>
                  <a:srgbClr val="000000"/>
                </a:solidFill>
                <a:latin typeface="Georgia" panose="02040502050405020303" pitchFamily="18" charset="0"/>
                <a:ea typeface="Times New Roman" panose="02020603050405020304" pitchFamily="18" charset="0"/>
                <a:cs typeface="Times New Roman" panose="02020603050405020304" pitchFamily="18" charset="0"/>
              </a:rPr>
              <a:t>Jesusy</a:t>
            </a:r>
            <a:r>
              <a:rPr lang="en-US" i="1"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 clichés‘. You’ve always taught us how the world is black and white, just like The Andy Griffith Show and I Love Lucy. But, and excuse us for noticing, the world is mostly gray, gray like Ricky Ricardo’s dinner jacket and Barney Fife’s nightstick. Let’s embrace that grayness together.</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200"/>
              </a:spcAft>
            </a:pPr>
            <a:r>
              <a:rPr lang="en-US"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So no more three points and a take home. No more self-help. No more marriage and parenting advice. No more anger management pointers. We don’t need you to be our therapist, we need you to be our church. </a:t>
            </a:r>
            <a:r>
              <a:rPr lang="en-US" i="1" dirty="0">
                <a:solidFill>
                  <a:srgbClr val="0070C0"/>
                </a:solidFill>
                <a:latin typeface="Georgia" panose="02040502050405020303" pitchFamily="18" charset="0"/>
                <a:ea typeface="Times New Roman" panose="02020603050405020304" pitchFamily="18" charset="0"/>
                <a:cs typeface="Times New Roman" panose="02020603050405020304" pitchFamily="18" charset="0"/>
              </a:rPr>
              <a:t>We need you to grapple with us, to push back. We need you to show us how to be the hands and feet of Christ, to struggle with us in making it more on earth as it is in heaven.</a:t>
            </a:r>
            <a:endParaRPr lang="en-US" sz="14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200"/>
              </a:spcAft>
            </a:pPr>
            <a:r>
              <a:rPr lang="en-US"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It’s not too late, church, but your tactics aren’t working.</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200"/>
              </a:spcAft>
            </a:pPr>
            <a:r>
              <a:rPr lang="en-US"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It’s time for a new strategy.</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200"/>
              </a:spcAft>
            </a:pPr>
            <a:r>
              <a:rPr lang="en-US"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It’s time to be uncool. To be radical. To be different.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200"/>
              </a:spcAft>
            </a:pPr>
            <a:r>
              <a:rPr lang="en-US" b="1" i="1"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It’s time to be yourself</a:t>
            </a:r>
            <a:r>
              <a:rPr lang="en-US" b="1" i="1" dirty="0" smtClean="0">
                <a:solidFill>
                  <a:srgbClr val="000000"/>
                </a:solidFill>
                <a:latin typeface="Georgia" panose="02040502050405020303" pitchFamily="18" charset="0"/>
                <a:ea typeface="Times New Roman" panose="02020603050405020304" pitchFamily="18" charset="0"/>
                <a:cs typeface="Times New Roman" panose="02020603050405020304" pitchFamily="18" charset="0"/>
              </a:rPr>
              <a:t>.  </a:t>
            </a:r>
            <a:r>
              <a:rPr lang="en-US" dirty="0" smtClean="0">
                <a:solidFill>
                  <a:srgbClr val="000000"/>
                </a:solidFill>
                <a:latin typeface="Georgia" panose="02040502050405020303" pitchFamily="18" charset="0"/>
                <a:ea typeface="Times New Roman" panose="02020603050405020304" pitchFamily="18" charset="0"/>
                <a:cs typeface="Times New Roman" panose="02020603050405020304" pitchFamily="18" charset="0"/>
              </a:rPr>
              <a:t>Your </a:t>
            </a:r>
            <a:r>
              <a:rPr lang="en-US"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Friend</a:t>
            </a:r>
            <a:r>
              <a:rPr lang="en-US" dirty="0" smtClean="0">
                <a:solidFill>
                  <a:srgbClr val="000000"/>
                </a:solidFill>
                <a:latin typeface="Georgia" panose="02040502050405020303" pitchFamily="18" charset="0"/>
                <a:ea typeface="Times New Roman" panose="02020603050405020304" pitchFamily="18" charset="0"/>
                <a:cs typeface="Times New Roman" panose="02020603050405020304" pitchFamily="18" charset="0"/>
              </a:rPr>
              <a:t>, Jonathan</a:t>
            </a:r>
            <a:endParaRPr lang="en-US" dirty="0"/>
          </a:p>
        </p:txBody>
      </p:sp>
    </p:spTree>
    <p:extLst>
      <p:ext uri="{BB962C8B-B14F-4D97-AF65-F5344CB8AC3E}">
        <p14:creationId xmlns:p14="http://schemas.microsoft.com/office/powerpoint/2010/main" val="5649525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96391" y="249383"/>
            <a:ext cx="6979226" cy="6979226"/>
          </a:xfrm>
          <a:prstGeom prst="rect">
            <a:avLst/>
          </a:prstGeom>
        </p:spPr>
      </p:pic>
    </p:spTree>
    <p:extLst>
      <p:ext uri="{BB962C8B-B14F-4D97-AF65-F5344CB8AC3E}">
        <p14:creationId xmlns:p14="http://schemas.microsoft.com/office/powerpoint/2010/main" val="19840245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2918" y="117693"/>
            <a:ext cx="6096000" cy="6740307"/>
          </a:xfrm>
          <a:prstGeom prst="rect">
            <a:avLst/>
          </a:prstGeom>
        </p:spPr>
        <p:txBody>
          <a:bodyPr>
            <a:spAutoFit/>
          </a:bodyPr>
          <a:lstStyle/>
          <a:p>
            <a:r>
              <a:rPr lang="en-US" sz="2400" dirty="0" smtClean="0"/>
              <a:t>Sermons We See</a:t>
            </a:r>
          </a:p>
          <a:p>
            <a:endParaRPr lang="en-US" sz="2400" dirty="0" smtClean="0"/>
          </a:p>
          <a:p>
            <a:r>
              <a:rPr lang="en-US" sz="2400" dirty="0" smtClean="0"/>
              <a:t>Edgar Guest</a:t>
            </a:r>
          </a:p>
          <a:p>
            <a:endParaRPr lang="en-US" sz="2400" dirty="0" smtClean="0"/>
          </a:p>
          <a:p>
            <a:endParaRPr lang="en-US" sz="2400" dirty="0" smtClean="0"/>
          </a:p>
          <a:p>
            <a:r>
              <a:rPr lang="en-US" sz="2400" dirty="0" smtClean="0"/>
              <a:t>"I'd rather see a sermon</a:t>
            </a:r>
          </a:p>
          <a:p>
            <a:r>
              <a:rPr lang="en-US" sz="2400" dirty="0" smtClean="0"/>
              <a:t>     than hear one any day;</a:t>
            </a:r>
          </a:p>
          <a:p>
            <a:r>
              <a:rPr lang="en-US" sz="2400" dirty="0" smtClean="0"/>
              <a:t>I'd rather one should walk with me</a:t>
            </a:r>
          </a:p>
          <a:p>
            <a:r>
              <a:rPr lang="en-US" sz="2400" dirty="0" smtClean="0"/>
              <a:t>     than merely tell the way.</a:t>
            </a:r>
          </a:p>
          <a:p>
            <a:r>
              <a:rPr lang="en-US" sz="2400" dirty="0" smtClean="0"/>
              <a:t>The eye's a better pupil</a:t>
            </a:r>
          </a:p>
          <a:p>
            <a:r>
              <a:rPr lang="en-US" sz="2400" dirty="0" smtClean="0"/>
              <a:t>     and more willing than the ear,</a:t>
            </a:r>
          </a:p>
          <a:p>
            <a:r>
              <a:rPr lang="en-US" sz="2400" dirty="0" smtClean="0"/>
              <a:t>Fine counsel is confusing,</a:t>
            </a:r>
          </a:p>
          <a:p>
            <a:r>
              <a:rPr lang="en-US" sz="2400" dirty="0" smtClean="0"/>
              <a:t>     but example's always clear;</a:t>
            </a:r>
          </a:p>
          <a:p>
            <a:r>
              <a:rPr lang="en-US" sz="2400" dirty="0" smtClean="0"/>
              <a:t>And the best of all preachers</a:t>
            </a:r>
          </a:p>
          <a:p>
            <a:r>
              <a:rPr lang="en-US" sz="2400" dirty="0" smtClean="0"/>
              <a:t>     are the men who live their creeds,</a:t>
            </a:r>
          </a:p>
          <a:p>
            <a:r>
              <a:rPr lang="en-US" sz="2400" dirty="0" smtClean="0"/>
              <a:t>For to see good put in action</a:t>
            </a:r>
          </a:p>
          <a:p>
            <a:r>
              <a:rPr lang="en-US" sz="2400" dirty="0" smtClean="0"/>
              <a:t>     is what everybody needs.</a:t>
            </a:r>
          </a:p>
          <a:p>
            <a:endParaRPr lang="en-US" sz="2400" dirty="0" smtClean="0"/>
          </a:p>
        </p:txBody>
      </p:sp>
    </p:spTree>
    <p:extLst>
      <p:ext uri="{BB962C8B-B14F-4D97-AF65-F5344CB8AC3E}">
        <p14:creationId xmlns:p14="http://schemas.microsoft.com/office/powerpoint/2010/main" val="42070827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3845" y="145473"/>
            <a:ext cx="9663546" cy="4524315"/>
          </a:xfrm>
          <a:prstGeom prst="rect">
            <a:avLst/>
          </a:prstGeom>
          <a:noFill/>
        </p:spPr>
        <p:txBody>
          <a:bodyPr wrap="square" rtlCol="0">
            <a:spAutoFit/>
          </a:bodyPr>
          <a:lstStyle/>
          <a:p>
            <a:pPr algn="ctr"/>
            <a:r>
              <a:rPr lang="en-US" sz="2400" dirty="0"/>
              <a:t>I soon can learn to do it</a:t>
            </a:r>
          </a:p>
          <a:p>
            <a:pPr algn="ctr"/>
            <a:r>
              <a:rPr lang="en-US" sz="2400" dirty="0"/>
              <a:t>     if you'll let me see it done;</a:t>
            </a:r>
          </a:p>
          <a:p>
            <a:pPr algn="ctr"/>
            <a:r>
              <a:rPr lang="en-US" sz="2400" dirty="0"/>
              <a:t>I can watch your hands in action,</a:t>
            </a:r>
          </a:p>
          <a:p>
            <a:pPr algn="ctr"/>
            <a:r>
              <a:rPr lang="en-US" sz="2400" dirty="0"/>
              <a:t>     but your tongue too fast may run.</a:t>
            </a:r>
          </a:p>
          <a:p>
            <a:pPr algn="ctr"/>
            <a:r>
              <a:rPr lang="en-US" sz="2400" dirty="0"/>
              <a:t>And the lecture you deliver</a:t>
            </a:r>
          </a:p>
          <a:p>
            <a:pPr algn="ctr"/>
            <a:r>
              <a:rPr lang="en-US" sz="2400" dirty="0"/>
              <a:t>     may be very wise and true,</a:t>
            </a:r>
          </a:p>
          <a:p>
            <a:pPr algn="ctr"/>
            <a:r>
              <a:rPr lang="en-US" sz="2400" dirty="0"/>
              <a:t>But I'd rather get my lessons</a:t>
            </a:r>
          </a:p>
          <a:p>
            <a:pPr algn="ctr"/>
            <a:r>
              <a:rPr lang="en-US" sz="2400" dirty="0"/>
              <a:t>     by observing what you do;</a:t>
            </a:r>
          </a:p>
          <a:p>
            <a:pPr algn="ctr"/>
            <a:r>
              <a:rPr lang="en-US" sz="2400" dirty="0"/>
              <a:t>For I might misunderstand you</a:t>
            </a:r>
          </a:p>
          <a:p>
            <a:pPr algn="ctr"/>
            <a:r>
              <a:rPr lang="en-US" sz="2400" dirty="0"/>
              <a:t>     and the high advice you give,</a:t>
            </a:r>
          </a:p>
          <a:p>
            <a:pPr algn="ctr"/>
            <a:r>
              <a:rPr lang="en-US" sz="2400" dirty="0"/>
              <a:t>But there's no misunderstanding</a:t>
            </a:r>
          </a:p>
          <a:p>
            <a:pPr algn="ctr"/>
            <a:r>
              <a:rPr lang="en-US" sz="2400" dirty="0"/>
              <a:t>     how you act and how you live."</a:t>
            </a:r>
          </a:p>
        </p:txBody>
      </p:sp>
    </p:spTree>
    <p:extLst>
      <p:ext uri="{BB962C8B-B14F-4D97-AF65-F5344CB8AC3E}">
        <p14:creationId xmlns:p14="http://schemas.microsoft.com/office/powerpoint/2010/main" val="10903042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7109639"/>
          </a:xfrm>
          <a:prstGeom prst="rect">
            <a:avLst/>
          </a:prstGeom>
          <a:noFill/>
        </p:spPr>
        <p:txBody>
          <a:bodyPr wrap="square" rtlCol="0">
            <a:spAutoFit/>
          </a:bodyPr>
          <a:lstStyle/>
          <a:p>
            <a:pPr algn="just" fontAlgn="base"/>
            <a:r>
              <a:rPr lang="en-US" sz="2400" dirty="0"/>
              <a:t>The Mission of the Orthodox Church in America, the local autocephalous Orthodox Church</a:t>
            </a:r>
            <a:r>
              <a:rPr lang="en-US" sz="2400" i="1" dirty="0"/>
              <a:t>, </a:t>
            </a:r>
            <a:r>
              <a:rPr lang="en-US" sz="2400" i="1" dirty="0" smtClean="0"/>
              <a:t>the Diocese of Philadelphia and Eastern Pennsylvania and its constituent parishes</a:t>
            </a:r>
            <a:r>
              <a:rPr lang="en-US" sz="2400" dirty="0" smtClean="0"/>
              <a:t> is </a:t>
            </a:r>
            <a:r>
              <a:rPr lang="en-US" sz="2400" dirty="0"/>
              <a:t>to be faithful in fulfilling the commandment of Christ to </a:t>
            </a:r>
            <a:r>
              <a:rPr lang="en-US" sz="2400" i="1" dirty="0">
                <a:solidFill>
                  <a:srgbClr val="002060"/>
                </a:solidFill>
              </a:rPr>
              <a:t>“Go into all the world and make disciples of all Nations, baptizing them in the name of the Father, and of the Son and of the Holy Spirit, teaching them to observe all [things that He has] commanded” </a:t>
            </a:r>
            <a:r>
              <a:rPr lang="en-US" sz="2400" dirty="0"/>
              <a:t>so that all people may be saved and come to the knowledge of the truth</a:t>
            </a:r>
            <a:r>
              <a:rPr lang="en-US" sz="2400" dirty="0" smtClean="0"/>
              <a:t>:</a:t>
            </a:r>
          </a:p>
          <a:p>
            <a:pPr algn="just" fontAlgn="base"/>
            <a:endParaRPr lang="en-US" sz="2400" dirty="0"/>
          </a:p>
          <a:p>
            <a:pPr algn="just" fontAlgn="base"/>
            <a:r>
              <a:rPr lang="en-US" sz="2400" dirty="0"/>
              <a:t>To preach, in accordance with God’s will, the fullness of the gospel of the Kingdom to the peoples of North America and to invite them to become members of the Orthodox Church.</a:t>
            </a:r>
          </a:p>
          <a:p>
            <a:pPr algn="just" fontAlgn="base"/>
            <a:endParaRPr lang="en-US" sz="2400" dirty="0" smtClean="0"/>
          </a:p>
          <a:p>
            <a:pPr algn="just" fontAlgn="base"/>
            <a:r>
              <a:rPr lang="en-US" sz="2400" dirty="0" smtClean="0"/>
              <a:t>To </a:t>
            </a:r>
            <a:r>
              <a:rPr lang="en-US" sz="2400" dirty="0"/>
              <a:t>utilize for her mission the various languages of the peoples of this continent.</a:t>
            </a:r>
          </a:p>
          <a:p>
            <a:pPr algn="just" fontAlgn="base"/>
            <a:endParaRPr lang="en-US" sz="2400" dirty="0" smtClean="0"/>
          </a:p>
          <a:p>
            <a:pPr algn="just" fontAlgn="base"/>
            <a:r>
              <a:rPr lang="en-US" sz="2400" dirty="0" smtClean="0"/>
              <a:t>To </a:t>
            </a:r>
            <a:r>
              <a:rPr lang="en-US" sz="2400" dirty="0"/>
              <a:t>be the body of Christ in North America and to be faithful to the tradition of the Holy Orthodox Church.</a:t>
            </a:r>
          </a:p>
          <a:p>
            <a:pPr algn="just" fontAlgn="base"/>
            <a:endParaRPr lang="en-US" sz="2400" dirty="0" smtClean="0"/>
          </a:p>
          <a:p>
            <a:pPr algn="just" fontAlgn="base"/>
            <a:r>
              <a:rPr lang="en-US" sz="2400" dirty="0" smtClean="0"/>
              <a:t>To </a:t>
            </a:r>
            <a:r>
              <a:rPr lang="en-US" sz="2400" dirty="0"/>
              <a:t>witness to the truth, and by God’s grace and in the power of the Holy Spirit, to reveal Christ’s way of sanctification and eternal salvation to all.</a:t>
            </a:r>
          </a:p>
          <a:p>
            <a:pPr algn="just" fontAlgn="base"/>
            <a:endParaRPr lang="en-US" sz="2400" i="1" dirty="0" smtClean="0"/>
          </a:p>
          <a:p>
            <a:pPr algn="just" fontAlgn="base"/>
            <a:r>
              <a:rPr lang="en-US" sz="2400" i="1" dirty="0" smtClean="0"/>
              <a:t>Adopted </a:t>
            </a:r>
            <a:r>
              <a:rPr lang="en-US" sz="2400" i="1" dirty="0"/>
              <a:t>by the Holy Synod of Bishops of the Orthodox Church in America, 1990.</a:t>
            </a:r>
            <a:endParaRPr lang="en-US" sz="2400" dirty="0"/>
          </a:p>
        </p:txBody>
      </p:sp>
    </p:spTree>
    <p:extLst>
      <p:ext uri="{BB962C8B-B14F-4D97-AF65-F5344CB8AC3E}">
        <p14:creationId xmlns:p14="http://schemas.microsoft.com/office/powerpoint/2010/main" val="29291391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4691"/>
            <a:ext cx="12192000" cy="6464205"/>
          </a:xfrm>
          <a:prstGeom prst="rect">
            <a:avLst/>
          </a:prstGeom>
          <a:noFill/>
        </p:spPr>
        <p:txBody>
          <a:bodyPr wrap="square" rtlCol="0">
            <a:spAutoFit/>
          </a:bodyPr>
          <a:lstStyle/>
          <a:p>
            <a:pPr algn="ctr">
              <a:lnSpc>
                <a:spcPct val="107000"/>
              </a:lnSpc>
              <a:spcAft>
                <a:spcPts val="800"/>
              </a:spcAft>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The Finance Committee recommended that a gradual method be used for those parishes that are not yet ready to fully move to </a:t>
            </a:r>
            <a:r>
              <a:rPr lang="en-US" cap="small" dirty="0" smtClean="0">
                <a:effectLst/>
                <a:latin typeface="Calibri" panose="020F0502020204030204" pitchFamily="34" charset="0"/>
                <a:ea typeface="Calibri" panose="020F0502020204030204" pitchFamily="34" charset="0"/>
                <a:cs typeface="Times New Roman" panose="02020603050405020304" pitchFamily="18" charset="0"/>
              </a:rPr>
              <a:t>proportional giving.</a:t>
            </a:r>
            <a:r>
              <a:rPr lang="en-US" dirty="0" smtClean="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The following table showing proposed giving levels was recommended:</a:t>
            </a:r>
          </a:p>
          <a:p>
            <a:pPr>
              <a:lnSpc>
                <a:spcPct val="107000"/>
              </a:lnSpc>
              <a:spcAft>
                <a:spcPts val="800"/>
              </a:spcAft>
            </a:pPr>
            <a:r>
              <a:rPr lang="en-US" dirty="0" smtClean="0">
                <a:effectLst/>
                <a:latin typeface="Calibri" panose="020F0502020204030204" pitchFamily="34" charset="0"/>
                <a:ea typeface="Calibri" panose="020F0502020204030204" pitchFamily="34" charset="0"/>
                <a:cs typeface="Times New Roman" panose="02020603050405020304" pitchFamily="18" charset="0"/>
              </a:rPr>
              <a:t>Giving Levels (feel free to give more)</a:t>
            </a:r>
          </a:p>
          <a:p>
            <a:pPr>
              <a:lnSpc>
                <a:spcPct val="107000"/>
              </a:lnSpc>
              <a:spcAft>
                <a:spcPts val="800"/>
              </a:spcAft>
            </a:pPr>
            <a:r>
              <a:rPr lang="en-US" dirty="0" smtClean="0">
                <a:effectLst/>
                <a:latin typeface="Calibri" panose="020F0502020204030204" pitchFamily="34" charset="0"/>
                <a:ea typeface="Calibri" panose="020F0502020204030204" pitchFamily="34" charset="0"/>
                <a:cs typeface="Times New Roman" panose="02020603050405020304" pitchFamily="18" charset="0"/>
              </a:rPr>
              <a:t>How does Transitional Giving work?</a:t>
            </a:r>
          </a:p>
          <a:p>
            <a:pPr>
              <a:lnSpc>
                <a:spcPct val="107000"/>
              </a:lnSpc>
              <a:spcAft>
                <a:spcPts val="800"/>
              </a:spcAft>
            </a:pPr>
            <a:r>
              <a:rPr lang="en-US" dirty="0" smtClean="0">
                <a:effectLst/>
                <a:latin typeface="Calibri" panose="020F0502020204030204" pitchFamily="34" charset="0"/>
                <a:ea typeface="Calibri" panose="020F0502020204030204" pitchFamily="34" charset="0"/>
                <a:cs typeface="Times New Roman" panose="02020603050405020304" pitchFamily="18" charset="0"/>
              </a:rPr>
              <a:t> 1. In 2016 a parish can select a level from the table which shows how much per member (as reported in their census) and then a percentage of their operational budget to be added to make the giving total.</a:t>
            </a:r>
          </a:p>
          <a:p>
            <a:pPr>
              <a:lnSpc>
                <a:spcPct val="107000"/>
              </a:lnSpc>
              <a:spcAft>
                <a:spcPts val="800"/>
              </a:spcAft>
            </a:pPr>
            <a:r>
              <a:rPr lang="en-US" dirty="0" smtClean="0">
                <a:effectLst/>
                <a:latin typeface="Calibri" panose="020F0502020204030204" pitchFamily="34" charset="0"/>
                <a:ea typeface="Calibri" panose="020F0502020204030204" pitchFamily="34" charset="0"/>
                <a:cs typeface="Times New Roman" panose="02020603050405020304" pitchFamily="18" charset="0"/>
              </a:rPr>
              <a:t>     For example – depending on the level selected a parish with 50 members and an annual operational budget of 100,000 would give:</a:t>
            </a:r>
          </a:p>
          <a:p>
            <a:pPr>
              <a:lnSpc>
                <a:spcPct val="107000"/>
              </a:lnSpc>
              <a:spcAft>
                <a:spcPts val="800"/>
              </a:spcAft>
            </a:pPr>
            <a:r>
              <a:rPr lang="en-US" dirty="0" smtClean="0">
                <a:effectLst/>
                <a:latin typeface="Calibri" panose="020F0502020204030204" pitchFamily="34" charset="0"/>
                <a:ea typeface="Calibri" panose="020F0502020204030204" pitchFamily="34" charset="0"/>
                <a:cs typeface="Times New Roman" panose="02020603050405020304" pitchFamily="18" charset="0"/>
              </a:rPr>
              <a:t>          Level 1 - (50 members x $160/member) + ($100,000 x 0%) = $8,000/Year</a:t>
            </a:r>
          </a:p>
          <a:p>
            <a:pPr>
              <a:lnSpc>
                <a:spcPct val="107000"/>
              </a:lnSpc>
              <a:spcAft>
                <a:spcPts val="800"/>
              </a:spcAft>
            </a:pPr>
            <a:r>
              <a:rPr lang="en-US" dirty="0" smtClean="0">
                <a:effectLst/>
                <a:latin typeface="Calibri" panose="020F0502020204030204" pitchFamily="34" charset="0"/>
                <a:ea typeface="Calibri" panose="020F0502020204030204" pitchFamily="34" charset="0"/>
                <a:cs typeface="Times New Roman" panose="02020603050405020304" pitchFamily="18" charset="0"/>
              </a:rPr>
              <a:t>          Level 2 – (50 members x $120/member) + ($100,000 x 2.5%) = $8,500/Year</a:t>
            </a:r>
          </a:p>
          <a:p>
            <a:pPr>
              <a:lnSpc>
                <a:spcPct val="107000"/>
              </a:lnSpc>
              <a:spcAft>
                <a:spcPts val="800"/>
              </a:spcAft>
            </a:pPr>
            <a:r>
              <a:rPr lang="en-US" dirty="0" smtClean="0">
                <a:effectLst/>
                <a:latin typeface="Calibri" panose="020F0502020204030204" pitchFamily="34" charset="0"/>
                <a:ea typeface="Calibri" panose="020F0502020204030204" pitchFamily="34" charset="0"/>
                <a:cs typeface="Times New Roman" panose="02020603050405020304" pitchFamily="18" charset="0"/>
              </a:rPr>
              <a:t>          Level 3 – (50 members x $80/member) + ($100,000 x 5%) = $9,000/Year</a:t>
            </a:r>
          </a:p>
          <a:p>
            <a:pPr>
              <a:lnSpc>
                <a:spcPct val="107000"/>
              </a:lnSpc>
              <a:spcAft>
                <a:spcPts val="800"/>
              </a:spcAft>
            </a:pPr>
            <a:r>
              <a:rPr lang="en-US" dirty="0" smtClean="0">
                <a:effectLst/>
                <a:latin typeface="Calibri" panose="020F0502020204030204" pitchFamily="34" charset="0"/>
                <a:ea typeface="Calibri" panose="020F0502020204030204" pitchFamily="34" charset="0"/>
                <a:cs typeface="Times New Roman" panose="02020603050405020304" pitchFamily="18" charset="0"/>
              </a:rPr>
              <a:t>          Level 4 – (50 members x $40/member) + ($100,000 x 7.5%) = $9,500/Year</a:t>
            </a:r>
          </a:p>
          <a:p>
            <a:pPr>
              <a:lnSpc>
                <a:spcPct val="107000"/>
              </a:lnSpc>
              <a:spcAft>
                <a:spcPts val="800"/>
              </a:spcAft>
            </a:pPr>
            <a:r>
              <a:rPr lang="en-US" dirty="0" smtClean="0">
                <a:effectLst/>
                <a:latin typeface="Calibri" panose="020F0502020204030204" pitchFamily="34" charset="0"/>
                <a:ea typeface="Calibri" panose="020F0502020204030204" pitchFamily="34" charset="0"/>
                <a:cs typeface="Times New Roman" panose="02020603050405020304" pitchFamily="18" charset="0"/>
              </a:rPr>
              <a:t>          Level 5 – (50 members x $0/member) + ($100,000 x 10%) = $10,000/Year</a:t>
            </a:r>
          </a:p>
          <a:p>
            <a:pPr>
              <a:lnSpc>
                <a:spcPct val="107000"/>
              </a:lnSpc>
              <a:spcAft>
                <a:spcPts val="800"/>
              </a:spcAft>
            </a:pPr>
            <a:r>
              <a:rPr lang="en-US" dirty="0" smtClean="0">
                <a:effectLst/>
                <a:latin typeface="Calibri" panose="020F0502020204030204" pitchFamily="34" charset="0"/>
                <a:ea typeface="Calibri" panose="020F0502020204030204" pitchFamily="34" charset="0"/>
                <a:cs typeface="Times New Roman" panose="02020603050405020304" pitchFamily="18" charset="0"/>
              </a:rPr>
              <a:t>2. After the initial level selection a parish must progress annually towards 10% minimum annual giving.*</a:t>
            </a:r>
          </a:p>
          <a:p>
            <a:pPr>
              <a:lnSpc>
                <a:spcPct val="107000"/>
              </a:lnSpc>
              <a:spcAft>
                <a:spcPts val="800"/>
              </a:spcAft>
            </a:pPr>
            <a:r>
              <a:rPr lang="en-US" dirty="0" smtClean="0">
                <a:effectLst/>
                <a:latin typeface="Calibri" panose="020F0502020204030204" pitchFamily="34" charset="0"/>
                <a:ea typeface="Calibri" panose="020F0502020204030204" pitchFamily="34" charset="0"/>
                <a:cs typeface="Times New Roman" panose="02020603050405020304" pitchFamily="18" charset="0"/>
              </a:rPr>
              <a:t>     For example – if a parish starts at Level 2, then the next year they must progress to Level 3, followed by Level 4, etc.</a:t>
            </a:r>
          </a:p>
          <a:p>
            <a:pPr>
              <a:lnSpc>
                <a:spcPct val="107000"/>
              </a:lnSpc>
              <a:spcAft>
                <a:spcPts val="800"/>
              </a:spcAft>
            </a:pPr>
            <a:r>
              <a:rPr lang="en-US" dirty="0" smtClean="0">
                <a:effectLst/>
                <a:latin typeface="Calibri" panose="020F0502020204030204" pitchFamily="34" charset="0"/>
                <a:ea typeface="Calibri" panose="020F0502020204030204" pitchFamily="34" charset="0"/>
                <a:cs typeface="Times New Roman" panose="02020603050405020304" pitchFamily="18" charset="0"/>
              </a:rPr>
              <a:t>     This method will move all parishes to a 10% giving level within five years.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46625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909" y="124691"/>
            <a:ext cx="11835246" cy="5140190"/>
          </a:xfrm>
          <a:prstGeom prst="rect">
            <a:avLst/>
          </a:prstGeom>
          <a:noFill/>
        </p:spPr>
        <p:txBody>
          <a:bodyPr wrap="square" rtlCol="0">
            <a:spAutoFit/>
          </a:bodyPr>
          <a:lstStyle/>
          <a:p>
            <a:pPr>
              <a:lnSpc>
                <a:spcPct val="107000"/>
              </a:lnSpc>
              <a:spcAft>
                <a:spcPts val="800"/>
              </a:spcAft>
            </a:pPr>
            <a:endParaRPr lang="en-US">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a:latin typeface="Calibri" panose="020F0502020204030204" pitchFamily="34" charset="0"/>
                <a:ea typeface="Calibri" panose="020F0502020204030204" pitchFamily="34" charset="0"/>
                <a:cs typeface="Times New Roman" panose="02020603050405020304" pitchFamily="18" charset="0"/>
              </a:rPr>
              <a:t>3. Giving calculations will be based on either the prior 12 month’s actuals or next year’s budget number, but must be for an annual total</a:t>
            </a:r>
            <a:r>
              <a:rPr lang="en-US" i="1">
                <a:latin typeface="Calibri" panose="020F0502020204030204" pitchFamily="34" charset="0"/>
                <a:ea typeface="Calibri" panose="020F0502020204030204" pitchFamily="34" charset="0"/>
                <a:cs typeface="Times New Roman" panose="02020603050405020304" pitchFamily="18" charset="0"/>
              </a:rPr>
              <a:t>.*  </a:t>
            </a:r>
            <a:endParaRPr lang="en-US">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a:latin typeface="Calibri" panose="020F0502020204030204" pitchFamily="34" charset="0"/>
                <a:ea typeface="Calibri" panose="020F0502020204030204" pitchFamily="34" charset="0"/>
                <a:cs typeface="Times New Roman" panose="02020603050405020304" pitchFamily="18" charset="0"/>
              </a:rPr>
              <a:t>4. Giving will be based on all operational income:</a:t>
            </a:r>
          </a:p>
          <a:p>
            <a:pPr>
              <a:lnSpc>
                <a:spcPct val="107000"/>
              </a:lnSpc>
              <a:spcAft>
                <a:spcPts val="800"/>
              </a:spcAft>
            </a:pPr>
            <a:r>
              <a:rPr lang="en-US">
                <a:latin typeface="Calibri" panose="020F0502020204030204" pitchFamily="34" charset="0"/>
                <a:ea typeface="Calibri" panose="020F0502020204030204" pitchFamily="34" charset="0"/>
                <a:cs typeface="Times New Roman" panose="02020603050405020304" pitchFamily="18" charset="0"/>
              </a:rPr>
              <a:t>     o   Pass-throughs should not be counted, e.g., Money collected for a charity that simply “passes-through” the parish’s accounts.</a:t>
            </a:r>
          </a:p>
          <a:p>
            <a:pPr>
              <a:lnSpc>
                <a:spcPct val="107000"/>
              </a:lnSpc>
              <a:spcAft>
                <a:spcPts val="800"/>
              </a:spcAft>
            </a:pPr>
            <a:r>
              <a:rPr lang="en-US">
                <a:latin typeface="Calibri" panose="020F0502020204030204" pitchFamily="34" charset="0"/>
                <a:ea typeface="Calibri" panose="020F0502020204030204" pitchFamily="34" charset="0"/>
                <a:cs typeface="Times New Roman" panose="02020603050405020304" pitchFamily="18" charset="0"/>
              </a:rPr>
              <a:t>     o   Savings should not be counted, but investment and/or interest </a:t>
            </a:r>
            <a:r>
              <a:rPr lang="en-US" b="1">
                <a:latin typeface="Calibri" panose="020F0502020204030204" pitchFamily="34" charset="0"/>
                <a:ea typeface="Calibri" panose="020F0502020204030204" pitchFamily="34" charset="0"/>
                <a:cs typeface="Times New Roman" panose="02020603050405020304" pitchFamily="18" charset="0"/>
              </a:rPr>
              <a:t>income</a:t>
            </a:r>
            <a:r>
              <a:rPr lang="en-US">
                <a:latin typeface="Calibri" panose="020F0502020204030204" pitchFamily="34" charset="0"/>
                <a:ea typeface="Calibri" panose="020F0502020204030204" pitchFamily="34" charset="0"/>
                <a:cs typeface="Times New Roman" panose="02020603050405020304" pitchFamily="18" charset="0"/>
              </a:rPr>
              <a:t> should be.</a:t>
            </a:r>
          </a:p>
          <a:p>
            <a:pPr>
              <a:lnSpc>
                <a:spcPct val="107000"/>
              </a:lnSpc>
              <a:spcAft>
                <a:spcPts val="800"/>
              </a:spcAft>
            </a:pPr>
            <a:r>
              <a:rPr lang="en-US">
                <a:latin typeface="Calibri" panose="020F0502020204030204" pitchFamily="34" charset="0"/>
                <a:ea typeface="Calibri" panose="020F0502020204030204" pitchFamily="34" charset="0"/>
                <a:cs typeface="Times New Roman" panose="02020603050405020304" pitchFamily="18" charset="0"/>
              </a:rPr>
              <a:t>5. During this first year the parish must declare the level they will use and have provided budget and census numbers to the Diocese. </a:t>
            </a:r>
            <a:r>
              <a:rPr lang="en-US" i="1">
                <a:solidFill>
                  <a:srgbClr val="FF0000"/>
                </a:solidFill>
                <a:latin typeface="Calibri" panose="020F0502020204030204" pitchFamily="34" charset="0"/>
                <a:ea typeface="Calibri" panose="020F0502020204030204" pitchFamily="34" charset="0"/>
                <a:cs typeface="Times New Roman" panose="02020603050405020304" pitchFamily="18" charset="0"/>
              </a:rPr>
              <a:t>(Any parish which has not submitted their </a:t>
            </a:r>
            <a:r>
              <a:rPr lang="en-US" i="1" u="sng">
                <a:solidFill>
                  <a:srgbClr val="FF0000"/>
                </a:solidFill>
                <a:latin typeface="Calibri" panose="020F0502020204030204" pitchFamily="34" charset="0"/>
                <a:ea typeface="Calibri" panose="020F0502020204030204" pitchFamily="34" charset="0"/>
                <a:cs typeface="Times New Roman" panose="02020603050405020304" pitchFamily="18" charset="0"/>
              </a:rPr>
              <a:t>Standardized Financial Form</a:t>
            </a:r>
            <a:r>
              <a:rPr lang="en-US" i="1">
                <a:solidFill>
                  <a:srgbClr val="FF0000"/>
                </a:solidFill>
                <a:latin typeface="Calibri" panose="020F0502020204030204" pitchFamily="34" charset="0"/>
                <a:ea typeface="Calibri" panose="020F0502020204030204" pitchFamily="34" charset="0"/>
                <a:cs typeface="Times New Roman" panose="02020603050405020304" pitchFamily="18" charset="0"/>
              </a:rPr>
              <a:t> and Census before the 2016 Assembly will start at level 1.)</a:t>
            </a:r>
            <a:endParaRPr lang="en-US">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a:solidFill>
                  <a:srgbClr val="FF0000"/>
                </a:solidFill>
                <a:latin typeface="Calibri" panose="020F0502020204030204" pitchFamily="34" charset="0"/>
                <a:ea typeface="Calibri" panose="020F0502020204030204" pitchFamily="34" charset="0"/>
                <a:cs typeface="Times New Roman" panose="02020603050405020304" pitchFamily="18" charset="0"/>
              </a:rPr>
              <a:t>* Incentive: </a:t>
            </a:r>
            <a:r>
              <a:rPr lang="en-US" i="1" u="sng">
                <a:solidFill>
                  <a:srgbClr val="FF0000"/>
                </a:solidFill>
                <a:latin typeface="Calibri" panose="020F0502020204030204" pitchFamily="34" charset="0"/>
                <a:ea typeface="Calibri" panose="020F0502020204030204" pitchFamily="34" charset="0"/>
                <a:cs typeface="Times New Roman" panose="02020603050405020304" pitchFamily="18" charset="0"/>
              </a:rPr>
              <a:t>The Standardized Financial Report</a:t>
            </a:r>
            <a:r>
              <a:rPr lang="en-US" i="1">
                <a:solidFill>
                  <a:srgbClr val="FF0000"/>
                </a:solidFill>
                <a:latin typeface="Calibri" panose="020F0502020204030204" pitchFamily="34" charset="0"/>
                <a:ea typeface="Calibri" panose="020F0502020204030204" pitchFamily="34" charset="0"/>
                <a:cs typeface="Times New Roman" panose="02020603050405020304" pitchFamily="18" charset="0"/>
              </a:rPr>
              <a:t> must be filed each year and submitted along with the Parish Census, as the Diocesan Council will need this information to prepare the next year’s budget. Parishes which do not submit their census and </a:t>
            </a:r>
            <a:r>
              <a:rPr lang="en-US" i="1" u="sng">
                <a:solidFill>
                  <a:srgbClr val="FF0000"/>
                </a:solidFill>
                <a:latin typeface="Calibri" panose="020F0502020204030204" pitchFamily="34" charset="0"/>
                <a:ea typeface="Calibri" panose="020F0502020204030204" pitchFamily="34" charset="0"/>
                <a:cs typeface="Times New Roman" panose="02020603050405020304" pitchFamily="18" charset="0"/>
              </a:rPr>
              <a:t>Standardized Financial Report</a:t>
            </a:r>
            <a:r>
              <a:rPr lang="en-US" i="1">
                <a:solidFill>
                  <a:srgbClr val="FF0000"/>
                </a:solidFill>
                <a:latin typeface="Calibri" panose="020F0502020204030204" pitchFamily="34" charset="0"/>
                <a:ea typeface="Calibri" panose="020F0502020204030204" pitchFamily="34" charset="0"/>
                <a:cs typeface="Times New Roman" panose="02020603050405020304" pitchFamily="18" charset="0"/>
              </a:rPr>
              <a:t> on time will be assessed $170 per adult based on the most recent parish Census information on record with the Diocese. This will greatly decrease the stress placed upon the Diocesan Office and the Treasurer in making repeated requests by mail, phone and email.</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040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8504" y="-72737"/>
            <a:ext cx="9981851" cy="6439904"/>
          </a:xfrm>
          <a:prstGeom prst="rect">
            <a:avLst/>
          </a:prstGeom>
        </p:spPr>
      </p:pic>
      <p:sp>
        <p:nvSpPr>
          <p:cNvPr id="4" name="TextBox 3"/>
          <p:cNvSpPr txBox="1"/>
          <p:nvPr/>
        </p:nvSpPr>
        <p:spPr>
          <a:xfrm>
            <a:off x="124692" y="6367167"/>
            <a:ext cx="9985664" cy="276999"/>
          </a:xfrm>
          <a:prstGeom prst="rect">
            <a:avLst/>
          </a:prstGeom>
          <a:noFill/>
        </p:spPr>
        <p:txBody>
          <a:bodyPr wrap="square" rtlCol="0">
            <a:spAutoFit/>
          </a:bodyPr>
          <a:lstStyle/>
          <a:p>
            <a:r>
              <a:rPr lang="en-US" sz="1200" b="1" dirty="0" smtClean="0"/>
              <a:t>						        10.70%       19.20%  28.94%      18.93%      22.22%</a:t>
            </a:r>
            <a:endParaRPr lang="en-US" sz="1200" b="1" dirty="0"/>
          </a:p>
        </p:txBody>
      </p:sp>
    </p:spTree>
    <p:extLst>
      <p:ext uri="{BB962C8B-B14F-4D97-AF65-F5344CB8AC3E}">
        <p14:creationId xmlns:p14="http://schemas.microsoft.com/office/powerpoint/2010/main" val="3014320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923891"/>
            <a:ext cx="8748712" cy="7712060"/>
          </a:xfrm>
          <a:prstGeom prst="rect">
            <a:avLst/>
          </a:prstGeom>
        </p:spPr>
      </p:pic>
      <p:sp>
        <p:nvSpPr>
          <p:cNvPr id="5" name="TextBox 4"/>
          <p:cNvSpPr txBox="1"/>
          <p:nvPr/>
        </p:nvSpPr>
        <p:spPr>
          <a:xfrm>
            <a:off x="0" y="5891645"/>
            <a:ext cx="8769927" cy="246221"/>
          </a:xfrm>
          <a:prstGeom prst="rect">
            <a:avLst/>
          </a:prstGeom>
          <a:noFill/>
        </p:spPr>
        <p:txBody>
          <a:bodyPr wrap="square" rtlCol="0">
            <a:spAutoFit/>
          </a:bodyPr>
          <a:lstStyle/>
          <a:p>
            <a:r>
              <a:rPr lang="en-US" sz="1000" b="1" dirty="0" smtClean="0"/>
              <a:t>					                  4.91%        14.39%     26.49%    23.77%          30.44%    100.00%</a:t>
            </a:r>
            <a:endParaRPr lang="en-US" sz="1000" b="1" dirty="0"/>
          </a:p>
        </p:txBody>
      </p:sp>
    </p:spTree>
    <p:extLst>
      <p:ext uri="{BB962C8B-B14F-4D97-AF65-F5344CB8AC3E}">
        <p14:creationId xmlns:p14="http://schemas.microsoft.com/office/powerpoint/2010/main" val="2268794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6647" y="0"/>
            <a:ext cx="9216735" cy="6952976"/>
          </a:xfrm>
          <a:prstGeom prst="rect">
            <a:avLst/>
          </a:prstGeom>
        </p:spPr>
      </p:pic>
    </p:spTree>
    <p:extLst>
      <p:ext uri="{BB962C8B-B14F-4D97-AF65-F5344CB8AC3E}">
        <p14:creationId xmlns:p14="http://schemas.microsoft.com/office/powerpoint/2010/main" val="3928663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56075"/>
            <a:ext cx="11533910" cy="5139869"/>
          </a:xfrm>
          <a:prstGeom prst="rect">
            <a:avLst/>
          </a:prstGeom>
        </p:spPr>
        <p:txBody>
          <a:bodyPr wrap="square">
            <a:spAutoFit/>
          </a:bodyPr>
          <a:lstStyle/>
          <a:p>
            <a:r>
              <a:rPr lang="en-US" sz="3600" dirty="0"/>
              <a:t>Archbishop </a:t>
            </a:r>
            <a:r>
              <a:rPr lang="en-US" sz="3600" dirty="0" err="1"/>
              <a:t>Anastasios</a:t>
            </a:r>
            <a:r>
              <a:rPr lang="en-US" sz="3600" dirty="0"/>
              <a:t> of Albania is correct when he writes</a:t>
            </a:r>
            <a:r>
              <a:rPr lang="en-US" sz="3600" dirty="0" smtClean="0"/>
              <a:t>.</a:t>
            </a:r>
          </a:p>
          <a:p>
            <a:endParaRPr lang="en-US" sz="3600" dirty="0"/>
          </a:p>
          <a:p>
            <a:pPr algn="just"/>
            <a:r>
              <a:rPr lang="en-US" sz="3200" dirty="0"/>
              <a:t>“Church without mission is a contradiction in terms. </a:t>
            </a:r>
            <a:r>
              <a:rPr lang="en-US" sz="3200" i="1" dirty="0"/>
              <a:t>If the Church is indifferent to the apostolic work with which she has been entrusted, she denies herself, contradicts herself and her essence, and is a traitor in the warfare in which she is engaged. A static Church which lacks vision and a constant endeavor to proclaim the Gospel to the </a:t>
            </a:r>
            <a:r>
              <a:rPr lang="en-US" sz="3200" i="1" dirty="0" err="1"/>
              <a:t>oikoumene</a:t>
            </a:r>
            <a:r>
              <a:rPr lang="en-US" sz="3200" i="1" dirty="0"/>
              <a:t> [“whole inhabited world”] could hardly be recognized as the one, holy, catholic and apostolic Church to whom the Lord entrusted the continuation of His work.”</a:t>
            </a:r>
          </a:p>
        </p:txBody>
      </p:sp>
    </p:spTree>
    <p:extLst>
      <p:ext uri="{BB962C8B-B14F-4D97-AF65-F5344CB8AC3E}">
        <p14:creationId xmlns:p14="http://schemas.microsoft.com/office/powerpoint/2010/main" val="763207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082" y="-79653"/>
            <a:ext cx="9008918" cy="5632311"/>
          </a:xfrm>
          <a:prstGeom prst="rect">
            <a:avLst/>
          </a:prstGeom>
        </p:spPr>
        <p:txBody>
          <a:bodyPr wrap="square">
            <a:spAutoFit/>
          </a:bodyPr>
          <a:lstStyle/>
          <a:p>
            <a:pPr algn="ctr"/>
            <a:r>
              <a:rPr lang="en-US" b="1" dirty="0"/>
              <a:t>Top Ten Ways Churches Drive Away First-time Guests</a:t>
            </a:r>
          </a:p>
          <a:p>
            <a:r>
              <a:rPr lang="en-US" dirty="0"/>
              <a:t> </a:t>
            </a:r>
          </a:p>
          <a:p>
            <a:r>
              <a:rPr lang="en-US" dirty="0"/>
              <a:t>If you attend a church regularly, you’ve probably noticed the phenomenon. A guest shows up for a worship service, but he or she never returns. It is, unfortunately, a common issue in many churches.</a:t>
            </a:r>
          </a:p>
          <a:p>
            <a:r>
              <a:rPr lang="en-US" dirty="0"/>
              <a:t>I did a Twitter poll to ask these first-time guests why they chose not to return to a particular church. While some of the responses were anticipated, I admit being a bit surprised with some of them.</a:t>
            </a:r>
          </a:p>
          <a:p>
            <a:r>
              <a:rPr lang="en-US" dirty="0"/>
              <a:t>Though my poll is not scientific, it is nevertheless fascinating. Here are the top ten responses in order of frequency.</a:t>
            </a:r>
          </a:p>
          <a:p>
            <a:r>
              <a:rPr lang="en-US" dirty="0" smtClean="0"/>
              <a:t>*	Having </a:t>
            </a:r>
            <a:r>
              <a:rPr lang="en-US" dirty="0"/>
              <a:t>a stand up and greet one another time in the worship service. This response was my greatest surprise for two reasons. First, I was surprised how much guests are really uncomfortable during this time. Second, I was really surprised that it was the most frequent response.</a:t>
            </a:r>
          </a:p>
          <a:p>
            <a:r>
              <a:rPr lang="en-US" dirty="0" smtClean="0"/>
              <a:t>*	Unfriendly </a:t>
            </a:r>
            <a:r>
              <a:rPr lang="en-US" dirty="0"/>
              <a:t>church members. This response was anticipated. But the surprise was the number of respondents who included non-genuine friendliness in their answers. In other words, the guests perceived some of the church members were faking it. While many of our church’s perceive themselves as friendly, the real test is how the welcome their guests. Or do they ignore them?  Say this seat is taken? Invite them to sit with us at coffee hour and engage them in conversation?</a:t>
            </a:r>
          </a:p>
        </p:txBody>
      </p:sp>
    </p:spTree>
    <p:extLst>
      <p:ext uri="{BB962C8B-B14F-4D97-AF65-F5344CB8AC3E}">
        <p14:creationId xmlns:p14="http://schemas.microsoft.com/office/powerpoint/2010/main" val="1066335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082" y="187036"/>
            <a:ext cx="8655627" cy="6463308"/>
          </a:xfrm>
          <a:prstGeom prst="rect">
            <a:avLst/>
          </a:prstGeom>
          <a:noFill/>
        </p:spPr>
        <p:txBody>
          <a:bodyPr wrap="square" rtlCol="0">
            <a:spAutoFit/>
          </a:bodyPr>
          <a:lstStyle/>
          <a:p>
            <a:r>
              <a:rPr lang="en-US" dirty="0" smtClean="0"/>
              <a:t>*	Unsafe </a:t>
            </a:r>
            <a:r>
              <a:rPr lang="en-US" dirty="0"/>
              <a:t>and unclean children’s area. This response generated the greatest emotional reactions. If your church does not give a high priority to children, don’t expect young families to attend. One church I have visited several times the stench of the bathroom was so strong, I could barely stay long enough to use it.</a:t>
            </a:r>
          </a:p>
          <a:p>
            <a:r>
              <a:rPr lang="en-US" dirty="0" smtClean="0"/>
              <a:t>*	No </a:t>
            </a:r>
            <a:r>
              <a:rPr lang="en-US" dirty="0"/>
              <a:t>place to get information. If your church does not have a clear and obvious place to get information, you probably have lowered the chances of a return visit by half. There should also be someone to greet and assist guests at that information center as well.</a:t>
            </a:r>
          </a:p>
          <a:p>
            <a:r>
              <a:rPr lang="en-US" dirty="0"/>
              <a:t>Bad church website. Most of the church guests went to the church website before they attended a worship service. Even if they attended the service after visiting a bad website, they attended with a prejudicial perspective. The two indispensable items guests want on a website are address and times of service. It’s just that basic. We only have one chance to make a first impression and tell them what we are about. What does one learn about our church when they visit our parish website?   Social Media, such as Facebook, Twitter and </a:t>
            </a:r>
            <a:r>
              <a:rPr lang="en-US" dirty="0" err="1"/>
              <a:t>Instagram</a:t>
            </a:r>
            <a:r>
              <a:rPr lang="en-US" dirty="0"/>
              <a:t>, are the best way to keep youth in the loop and remind them what is happening in the life of the parish.</a:t>
            </a:r>
          </a:p>
          <a:p>
            <a:r>
              <a:rPr lang="en-US" dirty="0" smtClean="0"/>
              <a:t>*	Poor </a:t>
            </a:r>
            <a:r>
              <a:rPr lang="en-US" dirty="0"/>
              <a:t>signage. If you have been attending a church for a few weeks, you forget all about the signage. You don’t need it any more. But guests do. And they are frustrated when it’s not there.  Times of service, phone number and web address are also helpful.</a:t>
            </a:r>
          </a:p>
          <a:p>
            <a:r>
              <a:rPr lang="en-US" dirty="0"/>
              <a:t>Insider church language. Most of the respondents were not referring to theological language as much as language that only the members know. My favorite example was: “The WMU will meet in the CLC in the room where the GAs usually meet.”</a:t>
            </a:r>
          </a:p>
          <a:p>
            <a:r>
              <a:rPr lang="en-US" dirty="0"/>
              <a:t>Boring or bad service. My surprise was not the presence of this item. The surprise was that it was not ranked higher</a:t>
            </a:r>
            <a:r>
              <a:rPr lang="en-US" dirty="0" smtClean="0"/>
              <a:t>.</a:t>
            </a:r>
            <a:endParaRPr lang="en-US" dirty="0"/>
          </a:p>
        </p:txBody>
      </p:sp>
    </p:spTree>
    <p:extLst>
      <p:ext uri="{BB962C8B-B14F-4D97-AF65-F5344CB8AC3E}">
        <p14:creationId xmlns:p14="http://schemas.microsoft.com/office/powerpoint/2010/main" val="4490579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991</TotalTime>
  <Words>3359</Words>
  <Application>Microsoft Office PowerPoint</Application>
  <PresentationFormat>Widescreen</PresentationFormat>
  <Paragraphs>265</Paragraphs>
  <Slides>38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Calibri Light</vt:lpstr>
      <vt:lpstr>Copperplate Gothic Light</vt:lpstr>
      <vt:lpstr>Georgia</vt:lpstr>
      <vt:lpstr>inherit</vt:lpstr>
      <vt:lpstr>Times New Roman</vt:lpstr>
      <vt:lpstr>Office Theme</vt:lpstr>
      <vt:lpstr>Expanding the Mission: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Expanding the Mission:</dc:title>
  <dc:creator>Bishop Mark</dc:creator>
  <cp:lastModifiedBy>Bishop Mark</cp:lastModifiedBy>
  <cp:revision>46</cp:revision>
  <cp:lastPrinted>2016-01-28T15:17:49Z</cp:lastPrinted>
  <dcterms:created xsi:type="dcterms:W3CDTF">2016-01-26T13:54:22Z</dcterms:created>
  <dcterms:modified xsi:type="dcterms:W3CDTF">2016-01-28T15:43:39Z</dcterms:modified>
</cp:coreProperties>
</file>